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89" r:id="rId8"/>
    <p:sldMasterId id="2147483826" r:id="rId9"/>
    <p:sldMasterId id="2147483852" r:id="rId10"/>
  </p:sldMasterIdLst>
  <p:notesMasterIdLst>
    <p:notesMasterId r:id="rId50"/>
  </p:notesMasterIdLst>
  <p:sldIdLst>
    <p:sldId id="419" r:id="rId11"/>
    <p:sldId id="422" r:id="rId12"/>
    <p:sldId id="296" r:id="rId13"/>
    <p:sldId id="2147483447" r:id="rId14"/>
    <p:sldId id="2147483404" r:id="rId15"/>
    <p:sldId id="2147483407" r:id="rId16"/>
    <p:sldId id="2147483408" r:id="rId17"/>
    <p:sldId id="2147483406" r:id="rId18"/>
    <p:sldId id="2147483398" r:id="rId19"/>
    <p:sldId id="2147483449" r:id="rId20"/>
    <p:sldId id="2147483448" r:id="rId21"/>
    <p:sldId id="2147483442" r:id="rId22"/>
    <p:sldId id="295" r:id="rId23"/>
    <p:sldId id="261" r:id="rId24"/>
    <p:sldId id="301" r:id="rId25"/>
    <p:sldId id="262" r:id="rId26"/>
    <p:sldId id="267" r:id="rId27"/>
    <p:sldId id="297" r:id="rId28"/>
    <p:sldId id="302" r:id="rId29"/>
    <p:sldId id="269" r:id="rId30"/>
    <p:sldId id="303" r:id="rId31"/>
    <p:sldId id="2147483443" r:id="rId32"/>
    <p:sldId id="304" r:id="rId33"/>
    <p:sldId id="305" r:id="rId34"/>
    <p:sldId id="293" r:id="rId35"/>
    <p:sldId id="4159" r:id="rId36"/>
    <p:sldId id="2147483450" r:id="rId37"/>
    <p:sldId id="2147483444" r:id="rId38"/>
    <p:sldId id="257" r:id="rId39"/>
    <p:sldId id="2147483445" r:id="rId40"/>
    <p:sldId id="2147483446" r:id="rId41"/>
    <p:sldId id="2147483421" r:id="rId42"/>
    <p:sldId id="2147483422" r:id="rId43"/>
    <p:sldId id="266" r:id="rId44"/>
    <p:sldId id="426" r:id="rId45"/>
    <p:sldId id="513" r:id="rId46"/>
    <p:sldId id="2147483402" r:id="rId47"/>
    <p:sldId id="421" r:id="rId48"/>
    <p:sldId id="42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8AE"/>
    <a:srgbClr val="E9EAE7"/>
    <a:srgbClr val="E0E1DD"/>
    <a:srgbClr val="FCD450"/>
    <a:srgbClr val="920075"/>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EFA31D-B0F8-47DB-B031-1F90AB8B01BB}" v="4" dt="2026-03-09T13:41:44.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VCSP held </a:t>
            </a:r>
            <a:r>
              <a:rPr lang="en-US" err="1"/>
              <a:t>CyberConVA</a:t>
            </a:r>
            <a:r>
              <a:rPr lang="en-US"/>
              <a:t> a few weeks ago. This is just a little more </a:t>
            </a:r>
          </a:p>
        </p:txBody>
      </p:sp>
      <p:sp>
        <p:nvSpPr>
          <p:cNvPr id="4" name="Slide Number Placeholder 3"/>
          <p:cNvSpPr>
            <a:spLocks noGrp="1"/>
          </p:cNvSpPr>
          <p:nvPr>
            <p:ph type="sldNum" sz="quarter" idx="5"/>
          </p:nvPr>
        </p:nvSpPr>
        <p:spPr/>
        <p:txBody>
          <a:bodyPr/>
          <a:lstStyle/>
          <a:p>
            <a:fld id="{3009CC2A-93B9-44AE-8A84-66432E78D4BD}" type="slidenum">
              <a:rPr lang="en-US" smtClean="0"/>
              <a:t>32</a:t>
            </a:fld>
            <a:endParaRPr lang="en-US"/>
          </a:p>
        </p:txBody>
      </p:sp>
    </p:spTree>
    <p:extLst>
      <p:ext uri="{BB962C8B-B14F-4D97-AF65-F5344CB8AC3E}">
        <p14:creationId xmlns:p14="http://schemas.microsoft.com/office/powerpoint/2010/main" val="371904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35</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36</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38</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2CCB-6325-84E9-FA18-B234C8093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0BD12-1F06-8FDF-4331-A0B0B41C9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9DE29-1800-C7AA-602A-B057FCDEC8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a:extLst>
              <a:ext uri="{FF2B5EF4-FFF2-40B4-BE49-F238E27FC236}">
                <a16:creationId xmlns:a16="http://schemas.microsoft.com/office/drawing/2014/main" id="{54E48573-05F7-8A2F-369D-9F49B77FF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9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76080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looking for the best place to house and share the advisories that will come out of the cyber threat intelligence program. </a:t>
            </a:r>
          </a:p>
        </p:txBody>
      </p:sp>
      <p:sp>
        <p:nvSpPr>
          <p:cNvPr id="4" name="Slide Number Placeholder 3"/>
          <p:cNvSpPr>
            <a:spLocks noGrp="1"/>
          </p:cNvSpPr>
          <p:nvPr>
            <p:ph type="sldNum" sz="quarter" idx="5"/>
          </p:nvPr>
        </p:nvSpPr>
        <p:spPr/>
        <p:txBody>
          <a:bodyPr/>
          <a:lstStyle/>
          <a:p>
            <a:fld id="{3009CC2A-93B9-44AE-8A84-66432E78D4BD}" type="slidenum">
              <a:rPr lang="en-US" smtClean="0"/>
              <a:t>28</a:t>
            </a:fld>
            <a:endParaRPr lang="en-US"/>
          </a:p>
        </p:txBody>
      </p:sp>
    </p:spTree>
    <p:extLst>
      <p:ext uri="{BB962C8B-B14F-4D97-AF65-F5344CB8AC3E}">
        <p14:creationId xmlns:p14="http://schemas.microsoft.com/office/powerpoint/2010/main" val="84467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1275947">
              <a:defRPr/>
            </a:pPr>
            <a:r>
              <a:rPr lang="en-US"/>
              <a:t>Speaking of website updates, the Top 5 is posted on the CSRM Connections site. </a:t>
            </a:r>
          </a:p>
          <a:p>
            <a:pPr defTabSz="1275947">
              <a:defRPr/>
            </a:pPr>
            <a:endParaRPr lang="en-US"/>
          </a:p>
          <a:p>
            <a:pPr defTabSz="1275947">
              <a:defRPr/>
            </a:pPr>
            <a:r>
              <a:rPr lang="en-US"/>
              <a:t>There have also been additional updates posted to the external website in the last month that aren’t listed on this slide. They are:</a:t>
            </a:r>
          </a:p>
          <a:p>
            <a:pPr defTabSz="1275947">
              <a:defRPr/>
            </a:pPr>
            <a:endParaRPr lang="en-US"/>
          </a:p>
          <a:p>
            <a:pPr marL="171450" indent="-171450" defTabSz="1275947">
              <a:buFontTx/>
              <a:buChar char="-"/>
              <a:defRPr/>
            </a:pPr>
            <a:r>
              <a:rPr lang="en-US"/>
              <a:t>Risk Register Workbook</a:t>
            </a:r>
          </a:p>
          <a:p>
            <a:pPr marL="171450" indent="-171450" defTabSz="1275947">
              <a:buFontTx/>
              <a:buChar char="-"/>
              <a:defRPr/>
            </a:pPr>
            <a:r>
              <a:rPr lang="en-US"/>
              <a:t>Risk Treatment Plan Template</a:t>
            </a:r>
          </a:p>
          <a:p>
            <a:pPr marL="171450" indent="-171450" defTabSz="1275947">
              <a:buFontTx/>
              <a:buChar char="-"/>
              <a:defRPr/>
            </a:pPr>
            <a:r>
              <a:rPr lang="en-US"/>
              <a:t>Initial Corrective Action Plan Template</a:t>
            </a:r>
          </a:p>
          <a:p>
            <a:pPr marL="171450" indent="-171450" defTabSz="1275947">
              <a:buFontTx/>
              <a:buChar char="-"/>
              <a:defRPr/>
            </a:pPr>
            <a:r>
              <a:rPr lang="en-US"/>
              <a:t>Quarterly Audit Remediation Plan Template</a:t>
            </a:r>
          </a:p>
          <a:p>
            <a:pPr marL="171450" indent="-171450" defTabSz="1275947">
              <a:buFontTx/>
              <a:buChar char="-"/>
              <a:defRPr/>
            </a:pPr>
            <a:r>
              <a:rPr lang="en-US"/>
              <a:t>KB4 FAQ and Crosswalk</a:t>
            </a:r>
          </a:p>
          <a:p>
            <a:pPr marL="171450" indent="-171450" defTabSz="1275947">
              <a:buFontTx/>
              <a:buChar char="-"/>
              <a:defRPr/>
            </a:pPr>
            <a:r>
              <a:rPr lang="en-US"/>
              <a:t>SEC514 update</a:t>
            </a:r>
          </a:p>
          <a:p>
            <a:pPr marL="171450" indent="-171450" defTabSz="1275947">
              <a:buFontTx/>
              <a:buChar char="-"/>
              <a:defRPr/>
            </a:pPr>
            <a:r>
              <a:rPr lang="en-US"/>
              <a:t>Continuity of Operations Plan Template</a:t>
            </a:r>
          </a:p>
          <a:p>
            <a:pPr marL="171450" indent="-171450" defTabSz="1275947">
              <a:buFontTx/>
              <a:buChar char="-"/>
              <a:defRPr/>
            </a:pPr>
            <a:endParaRPr lang="en-US"/>
          </a:p>
          <a:p>
            <a:pPr marL="0" indent="0" defTabSz="1275947">
              <a:buFontTx/>
              <a:buNone/>
              <a:defRPr/>
            </a:pPr>
            <a:r>
              <a:rPr lang="en-US"/>
              <a:t>Tenable User Guide on Connections under ISO Resources</a:t>
            </a:r>
          </a:p>
          <a:p>
            <a:endParaRPr lang="en-US"/>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29</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8DDF-13BB-06C9-F2EC-44F4DE5D6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6DC28-73B1-2379-1286-5CEA64672E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A32F90-CF2F-FB49-27C0-838E22654FE9}"/>
              </a:ext>
            </a:extLst>
          </p:cNvPr>
          <p:cNvSpPr>
            <a:spLocks noGrp="1"/>
          </p:cNvSpPr>
          <p:nvPr>
            <p:ph type="body" idx="1"/>
          </p:nvPr>
        </p:nvSpPr>
        <p:spPr/>
        <p:txBody>
          <a:bodyPr/>
          <a:lstStyle/>
          <a:p>
            <a:pPr defTabSz="1275947">
              <a:defRPr/>
            </a:pPr>
            <a:r>
              <a:rPr lang="en-US"/>
              <a:t>The rebranding should be completed by April 1st</a:t>
            </a:r>
          </a:p>
          <a:p>
            <a:endParaRPr lang="en-US"/>
          </a:p>
        </p:txBody>
      </p:sp>
      <p:sp>
        <p:nvSpPr>
          <p:cNvPr id="4" name="Slide Number Placeholder 3">
            <a:extLst>
              <a:ext uri="{FF2B5EF4-FFF2-40B4-BE49-F238E27FC236}">
                <a16:creationId xmlns:a16="http://schemas.microsoft.com/office/drawing/2014/main" id="{9E1B5878-19C7-1187-03C0-D05C84A4D4D4}"/>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30</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4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B21B-6607-B342-735F-5E608748C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14768-1E6F-1044-B766-FF707884F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1BE23-1F8C-737F-46C1-D26AFEF1612B}"/>
              </a:ext>
            </a:extLst>
          </p:cNvPr>
          <p:cNvSpPr>
            <a:spLocks noGrp="1"/>
          </p:cNvSpPr>
          <p:nvPr>
            <p:ph type="body" idx="1"/>
          </p:nvPr>
        </p:nvSpPr>
        <p:spPr/>
        <p:txBody>
          <a:bodyPr/>
          <a:lstStyle/>
          <a:p>
            <a:pPr defTabSz="1275947">
              <a:defRPr/>
            </a:pPr>
            <a:r>
              <a:rPr lang="en-US"/>
              <a:t>Quick reminder—when a COV AD account is disabled, M365 resources like mailbox and OneDrive are soft-deleted and must be restored within 30 days. After that, they’re permanently deleted, so please ensure users log in monthly or submit a temporary disable request to avoid data loss.</a:t>
            </a:r>
          </a:p>
        </p:txBody>
      </p:sp>
      <p:sp>
        <p:nvSpPr>
          <p:cNvPr id="4" name="Slide Number Placeholder 3">
            <a:extLst>
              <a:ext uri="{FF2B5EF4-FFF2-40B4-BE49-F238E27FC236}">
                <a16:creationId xmlns:a16="http://schemas.microsoft.com/office/drawing/2014/main" id="{DF6C8045-C706-6572-825C-F52DC4D627A9}"/>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31</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7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rPr>
              <a:t>vita.virginia.gov</a:t>
            </a: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361199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a:solidFill>
                  <a:srgbClr val="404042"/>
                </a:solidFill>
                <a:latin typeface="Roboto" panose="02000000000000000000" pitchFamily="2" charset="0"/>
                <a:ea typeface="Roboto" panose="02000000000000000000" pitchFamily="2" charset="0"/>
              </a:rPr>
              <a:t>vita.virginia.gov</a:t>
            </a: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1102104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236970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2851452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3924527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2213157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4108501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252463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214453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017955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403925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396400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2958089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794110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786633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50488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770674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116231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67062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rPr>
              <a:t>vita.virginia.gov</a:t>
            </a: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354405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81279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318945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788723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BA91-E087-1015-C0B2-8BBEFFE531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17A169-A288-B9C8-F9E2-3C869D9FC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C3A52-217F-D82A-EA7E-ACD4C42A5C28}"/>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EF2D87E7-19D5-39A9-B433-88C756F2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99FF9-D0F4-635F-7050-F926A79289F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146102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08E-D42F-1A7C-F89D-DCE9213B3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737EE-6291-A550-24E9-757F4577D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22884-0E43-AD36-61A3-323D8EC52830}"/>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369653D4-DA23-C5C7-17FB-0C5365804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139-C918-B8BD-9FC4-9C0C53B6581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565143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112F-7904-C44F-8471-B8F044E1D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26DDF-9A45-9BCA-C24F-BD5950C77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C96C-DAA0-38EE-B317-DA4503307767}"/>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1683BBA9-3E98-E1BD-D756-2A889778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76D01-2D2F-4B01-B240-42EB58A4686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151316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7F6B-5DFE-4D57-8EDF-1B71D39A3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E606E-D93A-C62E-62CD-3BF7276E94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9CD98-9244-D4DE-B059-48E2B87E0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83905-2D49-7E24-E53B-E6CD0877C026}"/>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6" name="Footer Placeholder 5">
            <a:extLst>
              <a:ext uri="{FF2B5EF4-FFF2-40B4-BE49-F238E27FC236}">
                <a16:creationId xmlns:a16="http://schemas.microsoft.com/office/drawing/2014/main" id="{AF8E290C-803A-006C-CBE1-3FEA5F684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D4D5-E1D9-66E0-0076-BAB942525DA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754603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75B-8826-08B4-86E5-54B77B37B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74618-6738-DC19-2E47-30CCBD15B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E417C-6EFE-D3B8-7029-3E7B86AEE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6A8DE-8106-A6F2-D571-9510BB2EF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47E879-EF8C-CE83-F185-C3F8E7F3D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4B16B-0615-B2BF-816D-3095353CA5D1}"/>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8" name="Footer Placeholder 7">
            <a:extLst>
              <a:ext uri="{FF2B5EF4-FFF2-40B4-BE49-F238E27FC236}">
                <a16:creationId xmlns:a16="http://schemas.microsoft.com/office/drawing/2014/main" id="{23D98966-DE25-3BFE-AAF2-DBE4717AB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A86CA-4E7C-0084-60CE-CFFDB3F4D53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194208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095C-5AC5-9840-6854-08A25792E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A125C-3FC9-E559-9D46-D86630402389}"/>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4" name="Footer Placeholder 3">
            <a:extLst>
              <a:ext uri="{FF2B5EF4-FFF2-40B4-BE49-F238E27FC236}">
                <a16:creationId xmlns:a16="http://schemas.microsoft.com/office/drawing/2014/main" id="{347F16FF-CDE4-0B5B-0AB4-62811E348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43D9E-3BF6-C24C-063B-B2D68C316C67}"/>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10628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a:solidFill>
                  <a:srgbClr val="404042"/>
                </a:solidFill>
                <a:latin typeface="Roboto" panose="02000000000000000000" pitchFamily="2" charset="0"/>
                <a:ea typeface="Roboto" panose="02000000000000000000" pitchFamily="2" charset="0"/>
              </a:rPr>
              <a:t>vita.virginia.gov</a:t>
            </a: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91817-2F9A-C1FE-BA99-5288560FBF0D}"/>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3" name="Footer Placeholder 2">
            <a:extLst>
              <a:ext uri="{FF2B5EF4-FFF2-40B4-BE49-F238E27FC236}">
                <a16:creationId xmlns:a16="http://schemas.microsoft.com/office/drawing/2014/main" id="{96E9A170-2DEB-D39C-9687-55DA655B1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F7DA5-16B6-BE99-B5EE-7BA3CE4B75EB}"/>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4066596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22B-422C-C213-CDB4-9F7EF2BD5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74A5B-905B-FE3F-9A6F-76E804F0F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7D6B4-3835-0558-090C-184BB61FC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17D3F-E664-348D-F0F3-99FCA5C485B3}"/>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6" name="Footer Placeholder 5">
            <a:extLst>
              <a:ext uri="{FF2B5EF4-FFF2-40B4-BE49-F238E27FC236}">
                <a16:creationId xmlns:a16="http://schemas.microsoft.com/office/drawing/2014/main" id="{3865CA25-B2A0-9957-30ED-41F79B941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331E-24C3-28A9-3AD0-A34F9A129A82}"/>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081108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33D1-0C6F-6052-E32A-533DA7D78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556F0-A3CC-CF31-5B48-ED0625008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E4520-701D-BAF6-25BD-5D43E3F50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20D08-458E-5BDA-3E4F-7F02A4362C6F}"/>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6" name="Footer Placeholder 5">
            <a:extLst>
              <a:ext uri="{FF2B5EF4-FFF2-40B4-BE49-F238E27FC236}">
                <a16:creationId xmlns:a16="http://schemas.microsoft.com/office/drawing/2014/main" id="{0D4060E5-09C0-D4B6-D46A-DB2219CAE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89DCE-50C8-F7CF-7414-171E57C742C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209302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37C-4650-ACD2-DCEB-933483889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C84B9-30D0-CAFE-84EB-AE57A58C7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C50FE-FC0F-0AC5-9E48-888CE55D0829}"/>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CED8BAE9-AD15-C34A-B82B-FC788E8EA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27CF-9C02-78C7-67CF-53EA535A230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040563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B3DF6-6849-9282-66C6-B567758B8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F7079-905C-D0D2-AF94-DCD58C8C1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E38C2-6E54-8A17-4FFE-32ABDD24EF1C}"/>
              </a:ext>
            </a:extLst>
          </p:cNvPr>
          <p:cNvSpPr>
            <a:spLocks noGrp="1"/>
          </p:cNvSpPr>
          <p:nvPr>
            <p:ph type="dt" sz="half" idx="10"/>
          </p:nvPr>
        </p:nvSpPr>
        <p:spPr/>
        <p:txBody>
          <a:body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1407E09E-064B-A14C-5378-94B63473D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FF119-039D-3897-C4D9-75941EBEAB7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92794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4142765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dirty="0"/>
              <a:t>Name – Roboto regular 18pt</a:t>
            </a:r>
          </a:p>
          <a:p>
            <a:pPr lvl="0"/>
            <a:r>
              <a:rPr lang="en-US" dirty="0"/>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Date – Roboto bold 20pt</a:t>
            </a:r>
          </a:p>
        </p:txBody>
      </p:sp>
    </p:spTree>
    <p:extLst>
      <p:ext uri="{BB962C8B-B14F-4D97-AF65-F5344CB8AC3E}">
        <p14:creationId xmlns:p14="http://schemas.microsoft.com/office/powerpoint/2010/main" val="1077711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dirty="0"/>
              <a:t>Name – Roboto regular 18pt</a:t>
            </a:r>
          </a:p>
          <a:p>
            <a:pPr lvl="0"/>
            <a:r>
              <a:rPr lang="en-US" dirty="0"/>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Date – Roboto bold 20pt</a:t>
            </a:r>
          </a:p>
        </p:txBody>
      </p:sp>
    </p:spTree>
    <p:extLst>
      <p:ext uri="{BB962C8B-B14F-4D97-AF65-F5344CB8AC3E}">
        <p14:creationId xmlns:p14="http://schemas.microsoft.com/office/powerpoint/2010/main" val="3076664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dirty="0"/>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r>
              <a:rPr lang="en-US"/>
              <a:t>Click icon to add picture</a:t>
            </a:r>
            <a:endParaRPr lang="en-US" dirty="0"/>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r>
              <a:rPr lang="en-US"/>
              <a:t>Click icon to add picture</a:t>
            </a:r>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r>
              <a:rPr lang="en-US"/>
              <a:t>Click icon to add picture</a:t>
            </a:r>
            <a:endParaRPr lang="en-US" dirty="0"/>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r>
              <a:rPr lang="en-US"/>
              <a:t>Click icon to add picture</a:t>
            </a:r>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3507912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dirty="0"/>
              <a:t>Welcome</a:t>
            </a:r>
          </a:p>
          <a:p>
            <a:pPr lvl="0"/>
            <a:r>
              <a:rPr lang="en-US" dirty="0"/>
              <a:t>Topic 1</a:t>
            </a:r>
          </a:p>
          <a:p>
            <a:pPr lvl="0"/>
            <a:r>
              <a:rPr lang="en-US" dirty="0"/>
              <a:t>Topic 2</a:t>
            </a:r>
          </a:p>
          <a:p>
            <a:pPr lvl="0"/>
            <a:r>
              <a:rPr lang="en-US" dirty="0"/>
              <a:t>Topic 3</a:t>
            </a:r>
          </a:p>
          <a:p>
            <a:pPr lvl="0"/>
            <a:r>
              <a:rPr lang="en-US" dirty="0"/>
              <a:t>BREAK</a:t>
            </a:r>
          </a:p>
          <a:p>
            <a:pPr lvl="0"/>
            <a:r>
              <a:rPr lang="en-US" dirty="0"/>
              <a:t>Topic 4</a:t>
            </a:r>
          </a:p>
          <a:p>
            <a:pPr lvl="0"/>
            <a:r>
              <a:rPr lang="en-US" dirty="0"/>
              <a:t>Topic 5</a:t>
            </a:r>
          </a:p>
          <a:p>
            <a:pPr lvl="0"/>
            <a:r>
              <a:rPr lang="en-US" dirty="0"/>
              <a:t>Topic 6</a:t>
            </a:r>
          </a:p>
          <a:p>
            <a:pPr lvl="0"/>
            <a:endParaRPr lang="en-US" dirty="0"/>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dirty="0"/>
          </a:p>
        </p:txBody>
      </p:sp>
    </p:spTree>
    <p:extLst>
      <p:ext uri="{BB962C8B-B14F-4D97-AF65-F5344CB8AC3E}">
        <p14:creationId xmlns:p14="http://schemas.microsoft.com/office/powerpoint/2010/main" val="4188349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dirty="0"/>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dirty="0"/>
              <a:t>Welcome</a:t>
            </a:r>
          </a:p>
          <a:p>
            <a:pPr lvl="0"/>
            <a:r>
              <a:rPr lang="en-US" dirty="0"/>
              <a:t>Topic 1</a:t>
            </a:r>
          </a:p>
          <a:p>
            <a:pPr lvl="0"/>
            <a:r>
              <a:rPr lang="en-US" dirty="0"/>
              <a:t>Topic 2</a:t>
            </a:r>
          </a:p>
          <a:p>
            <a:pPr lvl="0"/>
            <a:r>
              <a:rPr lang="en-US" dirty="0"/>
              <a:t>Topic 3</a:t>
            </a:r>
          </a:p>
          <a:p>
            <a:pPr lvl="0"/>
            <a:r>
              <a:rPr lang="en-US" dirty="0"/>
              <a:t>Break</a:t>
            </a:r>
          </a:p>
          <a:p>
            <a:pPr lvl="0"/>
            <a:r>
              <a:rPr lang="en-US" dirty="0"/>
              <a:t>Topic 4</a:t>
            </a:r>
          </a:p>
          <a:p>
            <a:pPr lvl="0"/>
            <a:r>
              <a:rPr lang="en-US" dirty="0"/>
              <a:t>Topic 5</a:t>
            </a:r>
          </a:p>
          <a:p>
            <a:pPr lvl="0"/>
            <a:r>
              <a:rPr lang="en-US" dirty="0"/>
              <a:t>Topic 6</a:t>
            </a:r>
          </a:p>
          <a:p>
            <a:pPr lvl="0"/>
            <a:endParaRPr lang="en-US" dirty="0"/>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940835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dirty="0"/>
              <a:t>Click to edit text (Roboto bold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r>
              <a:rPr lang="en-US"/>
              <a:t>Click icon to add picture</a:t>
            </a:r>
            <a:endParaRPr lang="en-US" dirty="0"/>
          </a:p>
        </p:txBody>
      </p:sp>
    </p:spTree>
    <p:extLst>
      <p:ext uri="{BB962C8B-B14F-4D97-AF65-F5344CB8AC3E}">
        <p14:creationId xmlns:p14="http://schemas.microsoft.com/office/powerpoint/2010/main" val="2675250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dirty="0"/>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13839317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dirty="0"/>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190317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dirty="0"/>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subtitle</a:t>
            </a:r>
          </a:p>
        </p:txBody>
      </p:sp>
    </p:spTree>
    <p:extLst>
      <p:ext uri="{BB962C8B-B14F-4D97-AF65-F5344CB8AC3E}">
        <p14:creationId xmlns:p14="http://schemas.microsoft.com/office/powerpoint/2010/main" val="32778131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dirty="0"/>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4130604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dirty="0"/>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dirty="0"/>
              <a:t>Click to edit text (Roboto bold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r>
              <a:rPr lang="en-US"/>
              <a:t>Click icon to add picture</a:t>
            </a:r>
          </a:p>
        </p:txBody>
      </p:sp>
    </p:spTree>
    <p:extLst>
      <p:ext uri="{BB962C8B-B14F-4D97-AF65-F5344CB8AC3E}">
        <p14:creationId xmlns:p14="http://schemas.microsoft.com/office/powerpoint/2010/main" val="361775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dirty="0"/>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(Roboto bold 20pt)</a:t>
            </a:r>
          </a:p>
          <a:p>
            <a:pPr lvl="1"/>
            <a:r>
              <a:rPr lang="en-US" dirty="0"/>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graph</a:t>
            </a:r>
          </a:p>
          <a:p>
            <a:endParaRPr lang="en-US" dirty="0"/>
          </a:p>
        </p:txBody>
      </p:sp>
    </p:spTree>
    <p:extLst>
      <p:ext uri="{BB962C8B-B14F-4D97-AF65-F5344CB8AC3E}">
        <p14:creationId xmlns:p14="http://schemas.microsoft.com/office/powerpoint/2010/main" val="321125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dirty="0"/>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(Roboto bold 20pt)</a:t>
            </a:r>
          </a:p>
          <a:p>
            <a:pPr lvl="1"/>
            <a:r>
              <a:rPr lang="en-US" dirty="0"/>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dirty="0"/>
              <a:t>Click to add table</a:t>
            </a:r>
          </a:p>
        </p:txBody>
      </p:sp>
    </p:spTree>
    <p:extLst>
      <p:ext uri="{BB962C8B-B14F-4D97-AF65-F5344CB8AC3E}">
        <p14:creationId xmlns:p14="http://schemas.microsoft.com/office/powerpoint/2010/main" val="2796801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graph</a:t>
            </a:r>
          </a:p>
          <a:p>
            <a:endParaRPr lang="en-US" dirty="0"/>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380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dirty="0"/>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2855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dirty="0"/>
              <a:t>Click to add video</a:t>
            </a:r>
          </a:p>
        </p:txBody>
      </p:sp>
    </p:spTree>
    <p:extLst>
      <p:ext uri="{BB962C8B-B14F-4D97-AF65-F5344CB8AC3E}">
        <p14:creationId xmlns:p14="http://schemas.microsoft.com/office/powerpoint/2010/main" val="3788259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dirty="0"/>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dirty="0"/>
              <a:t>Click to edit text box</a:t>
            </a:r>
          </a:p>
          <a:p>
            <a:pPr lvl="1"/>
            <a:r>
              <a:rPr lang="en-US" dirty="0"/>
              <a:t>Second level</a:t>
            </a:r>
          </a:p>
          <a:p>
            <a:pPr lvl="2"/>
            <a:endParaRPr lang="en-US" dirty="0"/>
          </a:p>
        </p:txBody>
      </p:sp>
    </p:spTree>
    <p:extLst>
      <p:ext uri="{BB962C8B-B14F-4D97-AF65-F5344CB8AC3E}">
        <p14:creationId xmlns:p14="http://schemas.microsoft.com/office/powerpoint/2010/main" val="4268055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dirty="0"/>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dirty="0"/>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dirty="0"/>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dirty="0"/>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dirty="0"/>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dirty="0"/>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dirty="0"/>
              <a:t>Edit date 4 title</a:t>
            </a:r>
          </a:p>
        </p:txBody>
      </p:sp>
    </p:spTree>
    <p:extLst>
      <p:ext uri="{BB962C8B-B14F-4D97-AF65-F5344CB8AC3E}">
        <p14:creationId xmlns:p14="http://schemas.microsoft.com/office/powerpoint/2010/main" val="3790474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dirty="0"/>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dirty="0"/>
              <a:t>Click to edit text box</a:t>
            </a:r>
          </a:p>
          <a:p>
            <a:pPr lvl="1"/>
            <a:r>
              <a:rPr lang="en-US" dirty="0"/>
              <a:t>Second level</a:t>
            </a:r>
          </a:p>
        </p:txBody>
      </p:sp>
    </p:spTree>
    <p:extLst>
      <p:ext uri="{BB962C8B-B14F-4D97-AF65-F5344CB8AC3E}">
        <p14:creationId xmlns:p14="http://schemas.microsoft.com/office/powerpoint/2010/main" val="42445370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dirty="0"/>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3662377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dirty="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dirty="0"/>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dirty="0"/>
              <a:t>Email address</a:t>
            </a:r>
          </a:p>
          <a:p>
            <a:pPr lvl="0"/>
            <a:r>
              <a:rPr lang="en-US" dirty="0"/>
              <a:t>Phone number</a:t>
            </a:r>
          </a:p>
          <a:p>
            <a:pPr lvl="1"/>
            <a:endParaRPr lang="en-US" dirty="0"/>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dirty="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3881068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dirty="0"/>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dirty="0"/>
              <a:t>Email address</a:t>
            </a:r>
          </a:p>
          <a:p>
            <a:pPr lvl="0"/>
            <a:r>
              <a:rPr lang="en-US" dirty="0"/>
              <a:t>Phone number</a:t>
            </a:r>
          </a:p>
          <a:p>
            <a:pPr lvl="1"/>
            <a:endParaRPr lang="en-US" dirty="0"/>
          </a:p>
        </p:txBody>
      </p:sp>
    </p:spTree>
    <p:extLst>
      <p:ext uri="{BB962C8B-B14F-4D97-AF65-F5344CB8AC3E}">
        <p14:creationId xmlns:p14="http://schemas.microsoft.com/office/powerpoint/2010/main" val="265064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3/9/2026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0.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5.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0.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7.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3/9/2026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25"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3/9/2026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30450112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5AD6F-20C8-24D7-4768-0104D70CE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24B6B-5D3E-008E-61D7-67737821D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683AF-4909-37D4-3E59-9FC101016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BE2EEE-FB2E-40DA-8DB6-D2CCC87AFE7C}" type="datetimeFigureOut">
              <a:rPr lang="en-US" smtClean="0"/>
              <a:t>3/9/2026</a:t>
            </a:fld>
            <a:endParaRPr lang="en-US"/>
          </a:p>
        </p:txBody>
      </p:sp>
      <p:sp>
        <p:nvSpPr>
          <p:cNvPr id="5" name="Footer Placeholder 4">
            <a:extLst>
              <a:ext uri="{FF2B5EF4-FFF2-40B4-BE49-F238E27FC236}">
                <a16:creationId xmlns:a16="http://schemas.microsoft.com/office/drawing/2014/main" id="{182CFFA5-1D13-1E69-8C9D-9994BA8E8F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FB1EE5-E8B5-11EA-2E61-F622C28BD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2EA953-5446-4F97-8C91-0DE41BF7ECFA}" type="slidenum">
              <a:rPr lang="en-US" smtClean="0"/>
              <a:t>‹#›</a:t>
            </a:fld>
            <a:endParaRPr lang="en-US"/>
          </a:p>
        </p:txBody>
      </p:sp>
    </p:spTree>
    <p:extLst>
      <p:ext uri="{BB962C8B-B14F-4D97-AF65-F5344CB8AC3E}">
        <p14:creationId xmlns:p14="http://schemas.microsoft.com/office/powerpoint/2010/main" val="45294837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dirty="0"/>
          </a:p>
        </p:txBody>
      </p:sp>
    </p:spTree>
    <p:extLst>
      <p:ext uri="{BB962C8B-B14F-4D97-AF65-F5344CB8AC3E}">
        <p14:creationId xmlns:p14="http://schemas.microsoft.com/office/powerpoint/2010/main" val="34225967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vita.virginia.gov/media/vitavirginiagov/commonwealth-security/docs/VITA-AGENCY-TEMPLATE-IT-Incident-Response-Policy.docx"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mailto:jared.karnes@vita.virginia.gov"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covgov.sharepoint.com/sites/VITA-Connections-External/SitePages/VITA-service-catalog-update--Feb.-19(1).aspx?xsdata=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3D&amp;sdata=VkNiT0cvS1J5bjRQbEFyT3ptMHAvMmJnSC9hZUl6NFFiUzFEam9ZOHMxZz0%3D&amp;ovuser=620ae5a9-4ec1-4fa0-8641-5d9f386c7309%2CJohanna.Opolski%40vita.virginia.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Pages/ResponsePage.aspx?id=qeUKYsFOoE-GQV2fOGxzCaUuMdaE44ZIpxBMMQMzN2FUQVJJOFpGUVYwMUg1Wlo5UUg1VkdOTUdXRi4u" TargetMode="External"/><Relationship Id="rId2" Type="http://schemas.openxmlformats.org/officeDocument/2006/relationships/hyperlink" Target="https://forms.office.com/Pages/ResponsePage.aspx?id=qeUKYsFOoE-GQV2fOGxzCaUuMdaE44ZIpxBMMQMzN2FUNUcwMDZOVDE5WUs3VlZRUU40NDI0RUNHUi4u" TargetMode="Externa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hyperlink" Target="https://covaconf.webex.com/weblink/register/r908b477733bd7adfbace299c8e431e4c"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s://publicsectornetwork.com/events/government-innovation-showcase-virginia/" TargetMode="External"/><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CqHaRc6ZW8" TargetMode="External"/><Relationship Id="rId2" Type="http://schemas.openxmlformats.org/officeDocument/2006/relationships/hyperlink" Target="https://www.vita.virginia.gov/it-support/okta-authentication-services/" TargetMode="External"/><Relationship Id="rId1" Type="http://schemas.openxmlformats.org/officeDocument/2006/relationships/slideLayout" Target="../slideLayouts/slideLayout28.xml"/><Relationship Id="rId6" Type="http://schemas.openxmlformats.org/officeDocument/2006/relationships/hyperlink" Target="https://www.vita.virginia.gov/services/cams-and-agency-contacts/" TargetMode="External"/><Relationship Id="rId5" Type="http://schemas.openxmlformats.org/officeDocument/2006/relationships/hyperlink" Target="https://covgov.sharepoint.com/sites/VITA-Connections-External/SitePages/Okta-SMS-and-voice-retirement-December-update.aspx" TargetMode="External"/><Relationship Id="rId4" Type="http://schemas.openxmlformats.org/officeDocument/2006/relationships/hyperlink" Target="https://www.youtube.com/watch?v=Y8ufTj3SY6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781190" y="3676844"/>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pic>
        <p:nvPicPr>
          <p:cNvPr id="7" name="Picture 6" descr="Logo Virginia IT Agency">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1520185"/>
            <a:ext cx="5054686" cy="1914041"/>
          </a:xfrm>
          <a:prstGeom prst="rect">
            <a:avLst/>
          </a:prstGeom>
        </p:spPr>
      </p:pic>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805900" y="2190112"/>
            <a:ext cx="4868017"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0E1DD"/>
                </a:solidFill>
                <a:effectLst/>
                <a:uLnTx/>
                <a:uFillTx/>
                <a:latin typeface="Rajdhani"/>
                <a:ea typeface="+mn-ea"/>
                <a:cs typeface="+mn-cs"/>
              </a:rPr>
              <a:t>WELCOME TO THE  March 4, 2026 </a:t>
            </a:r>
            <a:r>
              <a:rPr kumimoji="0" lang="en-US" sz="4800" b="0" i="0" u="none" strike="noStrike" kern="1200" cap="none" spc="0" normalizeH="0" baseline="0" noProof="0" dirty="0">
                <a:ln>
                  <a:noFill/>
                </a:ln>
                <a:solidFill>
                  <a:srgbClr val="E0E1DD"/>
                </a:solidFill>
                <a:effectLst/>
                <a:uLnTx/>
                <a:uFillTx/>
                <a:latin typeface="Rajdhani"/>
                <a:ea typeface="+mn-ea"/>
                <a:cs typeface="+mn-cs"/>
              </a:rPr>
              <a:t>​</a:t>
            </a:r>
            <a:br>
              <a:rPr kumimoji="0" lang="en-US" sz="4800" b="0" i="0" u="none" strike="noStrike" kern="1200" cap="none" spc="0" normalizeH="0" baseline="0" noProof="0" dirty="0">
                <a:ln>
                  <a:noFill/>
                </a:ln>
                <a:solidFill>
                  <a:schemeClr val="tx1"/>
                </a:solidFill>
                <a:effectLst/>
                <a:uLnTx/>
                <a:uFillTx/>
                <a:latin typeface="Rajdhani" panose="02000000000000000000" pitchFamily="2" charset="0"/>
                <a:ea typeface="+mn-ea"/>
                <a:cs typeface="+mn-cs"/>
              </a:rPr>
            </a:br>
            <a:r>
              <a:rPr kumimoji="0" lang="en-US" sz="4800" b="1" i="0" u="none" strike="noStrike" kern="1200" cap="none" spc="0" normalizeH="0" baseline="0" noProof="0" dirty="0">
                <a:ln>
                  <a:noFill/>
                </a:ln>
                <a:solidFill>
                  <a:srgbClr val="E0E1DD"/>
                </a:solidFill>
                <a:effectLst/>
                <a:uLnTx/>
                <a:uFillTx/>
                <a:latin typeface="Rajdhani"/>
                <a:ea typeface="+mn-ea"/>
                <a:cs typeface="+mn-cs"/>
              </a:rPr>
              <a:t>ISOAG MEETING</a:t>
            </a:r>
            <a:r>
              <a:rPr kumimoji="0" lang="en-US" sz="4800" b="0" i="0" u="none" strike="noStrike" kern="1200" cap="none" spc="0" normalizeH="0" baseline="0" noProof="0" dirty="0">
                <a:ln>
                  <a:noFill/>
                </a:ln>
                <a:solidFill>
                  <a:srgbClr val="E0E1DD"/>
                </a:solidFill>
                <a:effectLst/>
                <a:uLnTx/>
                <a:uFillTx/>
                <a:latin typeface="Rajdhani"/>
                <a:ea typeface="+mn-ea"/>
                <a:cs typeface="+mn-cs"/>
              </a:rPr>
              <a:t>​</a:t>
            </a:r>
            <a:br>
              <a:rPr kumimoji="0" lang="en-US" sz="3600" b="0" i="0" u="none" strike="noStrike" kern="1200" cap="none" spc="0" normalizeH="0" baseline="0" noProof="0" dirty="0">
                <a:ln>
                  <a:noFill/>
                </a:ln>
                <a:solidFill>
                  <a:schemeClr val="tx1"/>
                </a:solidFill>
                <a:effectLst/>
                <a:uLnTx/>
                <a:uFillTx/>
                <a:latin typeface="Rajdhani" panose="02000000000000000000" pitchFamily="2" charset="0"/>
                <a:ea typeface="+mn-ea"/>
                <a:cs typeface="+mn-cs"/>
              </a:rPr>
            </a:br>
            <a:endParaRPr kumimoji="0" lang="en-US" sz="1600" b="0" i="0" u="none" strike="noStrike" kern="1200" cap="none" spc="0" normalizeH="0" baseline="0" noProof="0" dirty="0">
              <a:ln>
                <a:noFill/>
              </a:ln>
              <a:solidFill>
                <a:schemeClr val="bg1"/>
              </a:solidFill>
              <a:effectLst/>
              <a:uLnTx/>
              <a:uFillTx/>
              <a:latin typeface="Rajdhani" panose="02000000000000000000" pitchFamily="2" charset="77"/>
              <a:ea typeface="+mn-ea"/>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686232" y="2243655"/>
            <a:ext cx="6374615" cy="1310860"/>
          </a:xfrm>
        </p:spPr>
        <p:txBody>
          <a:bodyPr/>
          <a:lstStyle/>
          <a:p>
            <a:r>
              <a:rPr lang="en-US" dirty="0"/>
              <a:t>Legislative Updates / Potential Security Impacts</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dirty="0"/>
              <a:t>Michael Watson	</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09" y="4825128"/>
            <a:ext cx="5989637" cy="731837"/>
          </a:xfrm>
        </p:spPr>
        <p:txBody>
          <a:bodyPr/>
          <a:lstStyle/>
          <a:p>
            <a:r>
              <a:rPr lang="en-US" dirty="0"/>
              <a:t>CISO VITA/COV</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dirty="0"/>
              <a:t>March 4, 2026</a:t>
            </a:r>
          </a:p>
        </p:txBody>
      </p:sp>
    </p:spTree>
    <p:extLst>
      <p:ext uri="{BB962C8B-B14F-4D97-AF65-F5344CB8AC3E}">
        <p14:creationId xmlns:p14="http://schemas.microsoft.com/office/powerpoint/2010/main" val="355478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9E7E-7C52-5E01-FF47-C8BFB05DB4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EBD000-A776-CCC3-31BA-BE5F7AD87D14}"/>
              </a:ext>
            </a:extLst>
          </p:cNvPr>
          <p:cNvSpPr>
            <a:spLocks noGrp="1"/>
          </p:cNvSpPr>
          <p:nvPr>
            <p:ph type="title"/>
          </p:nvPr>
        </p:nvSpPr>
        <p:spPr/>
        <p:txBody>
          <a:bodyPr/>
          <a:lstStyle/>
          <a:p>
            <a:r>
              <a:rPr lang="en-US" dirty="0"/>
              <a:t>Legislative Updates </a:t>
            </a:r>
          </a:p>
        </p:txBody>
      </p:sp>
      <p:pic>
        <p:nvPicPr>
          <p:cNvPr id="2" name="Picture 1" descr="Icon in the style of a single line drawing of a gavel">
            <a:extLst>
              <a:ext uri="{FF2B5EF4-FFF2-40B4-BE49-F238E27FC236}">
                <a16:creationId xmlns:a16="http://schemas.microsoft.com/office/drawing/2014/main" id="{6D1CDAE2-8E2A-3363-94D9-554F9642DA1C}"/>
              </a:ext>
            </a:extLst>
          </p:cNvPr>
          <p:cNvPicPr>
            <a:picLocks noChangeAspect="1"/>
          </p:cNvPicPr>
          <p:nvPr/>
        </p:nvPicPr>
        <p:blipFill>
          <a:blip r:embed="rId2"/>
          <a:stretch>
            <a:fillRect/>
          </a:stretch>
        </p:blipFill>
        <p:spPr>
          <a:xfrm>
            <a:off x="2165964" y="356260"/>
            <a:ext cx="7386452" cy="7386452"/>
          </a:xfrm>
          <a:prstGeom prst="rect">
            <a:avLst/>
          </a:prstGeom>
        </p:spPr>
      </p:pic>
    </p:spTree>
    <p:extLst>
      <p:ext uri="{BB962C8B-B14F-4D97-AF65-F5344CB8AC3E}">
        <p14:creationId xmlns:p14="http://schemas.microsoft.com/office/powerpoint/2010/main" val="86537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DE0B-D858-18FC-D04A-2FC407141C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C4A3D96-1461-BFA6-38C8-A1270E78017C}"/>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A9B3004-3D89-7125-6A3F-AD5D81DEC592}"/>
              </a:ext>
            </a:extLst>
          </p:cNvPr>
          <p:cNvSpPr txBox="1">
            <a:spLocks noGrp="1"/>
          </p:cNvSpPr>
          <p:nvPr>
            <p:ph type="title" idx="4294967295"/>
          </p:nvPr>
        </p:nvSpPr>
        <p:spPr>
          <a:xfrm>
            <a:off x="1187496" y="1543405"/>
            <a:ext cx="3933692" cy="42473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General Dynamics IT MSS </a:t>
            </a:r>
            <a:br>
              <a:rPr kumimoji="0" lang="en-US" sz="5400" b="1" i="0" u="none" strike="noStrike" kern="1200" cap="none" spc="0" normalizeH="0" baseline="0" noProof="0" dirty="0">
                <a:ln>
                  <a:noFill/>
                </a:ln>
                <a:solidFill>
                  <a:srgbClr val="E0E1DD"/>
                </a:solidFill>
                <a:effectLst/>
                <a:uLnTx/>
                <a:uFillTx/>
                <a:latin typeface="Rajdhani"/>
                <a:ea typeface="+mn-ea"/>
                <a:cs typeface="Calibri"/>
              </a:rPr>
            </a:br>
            <a:r>
              <a:rPr kumimoji="0" lang="en-US" sz="5400" b="1" i="0" u="none" strike="noStrike" kern="1200" cap="none" spc="0" normalizeH="0" baseline="0" noProof="0" dirty="0">
                <a:ln>
                  <a:noFill/>
                </a:ln>
                <a:solidFill>
                  <a:srgbClr val="E0E1DD"/>
                </a:solidFill>
                <a:effectLst/>
                <a:uLnTx/>
                <a:uFillTx/>
                <a:latin typeface="Rajdhani"/>
                <a:ea typeface="+mn-ea"/>
                <a:cs typeface="Calibri"/>
              </a:rPr>
              <a:t>Transition Update</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F3C20DE0-FA21-BB37-C9DC-7A0204604989}"/>
              </a:ext>
            </a:extLst>
          </p:cNvPr>
          <p:cNvPicPr>
            <a:picLocks noChangeAspect="1"/>
          </p:cNvPicPr>
          <p:nvPr/>
        </p:nvPicPr>
        <p:blipFill>
          <a:blip r:embed="rId3"/>
          <a:stretch>
            <a:fillRect/>
          </a:stretch>
        </p:blipFill>
        <p:spPr>
          <a:xfrm>
            <a:off x="5771409" y="997407"/>
            <a:ext cx="5488474" cy="2078302"/>
          </a:xfrm>
          <a:prstGeom prst="rect">
            <a:avLst/>
          </a:prstGeom>
        </p:spPr>
      </p:pic>
      <p:pic>
        <p:nvPicPr>
          <p:cNvPr id="3" name="Picture 2" descr="GDIT's logo with &quot;Art of the Possible&quot; as their tagline">
            <a:extLst>
              <a:ext uri="{FF2B5EF4-FFF2-40B4-BE49-F238E27FC236}">
                <a16:creationId xmlns:a16="http://schemas.microsoft.com/office/drawing/2014/main" id="{E327806C-6BC7-E224-AAC1-8315A702463F}"/>
              </a:ext>
            </a:extLst>
          </p:cNvPr>
          <p:cNvPicPr>
            <a:picLocks noChangeAspect="1"/>
          </p:cNvPicPr>
          <p:nvPr/>
        </p:nvPicPr>
        <p:blipFill>
          <a:blip r:embed="rId4"/>
          <a:stretch>
            <a:fillRect/>
          </a:stretch>
        </p:blipFill>
        <p:spPr>
          <a:xfrm>
            <a:off x="6678193" y="3394068"/>
            <a:ext cx="4326311" cy="2466525"/>
          </a:xfrm>
          <a:prstGeom prst="rect">
            <a:avLst/>
          </a:prstGeom>
        </p:spPr>
      </p:pic>
    </p:spTree>
    <p:extLst>
      <p:ext uri="{BB962C8B-B14F-4D97-AF65-F5344CB8AC3E}">
        <p14:creationId xmlns:p14="http://schemas.microsoft.com/office/powerpoint/2010/main" val="369761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p:txBody>
          <a:bodyPr/>
          <a:lstStyle/>
          <a:p>
            <a:r>
              <a:rPr lang="en-US" dirty="0"/>
              <a:t>March 2026 ISOAG IR Planning</a:t>
            </a:r>
          </a:p>
        </p:txBody>
      </p:sp>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p:txBody>
          <a:bodyPr/>
          <a:lstStyle/>
          <a:p>
            <a:r>
              <a:rPr lang="en-US" dirty="0"/>
              <a:t>IR Plans – CSRM or Otherwise</a:t>
            </a:r>
          </a:p>
        </p:txBody>
      </p:sp>
      <p:sp>
        <p:nvSpPr>
          <p:cNvPr id="5" name="Text Placeholder 4">
            <a:extLst>
              <a:ext uri="{FF2B5EF4-FFF2-40B4-BE49-F238E27FC236}">
                <a16:creationId xmlns:a16="http://schemas.microsoft.com/office/drawing/2014/main" id="{260E5AC1-21E8-DCAC-80D9-E35FEF07BCF6}"/>
              </a:ext>
            </a:extLst>
          </p:cNvPr>
          <p:cNvSpPr>
            <a:spLocks noGrp="1"/>
          </p:cNvSpPr>
          <p:nvPr>
            <p:ph type="body" sz="quarter" idx="13"/>
          </p:nvPr>
        </p:nvSpPr>
        <p:spPr/>
        <p:txBody>
          <a:bodyPr/>
          <a:lstStyle/>
          <a:p>
            <a:r>
              <a:rPr lang="en-US" dirty="0"/>
              <a:t>Scott Brinkley – Incident Response Manager</a:t>
            </a:r>
          </a:p>
        </p:txBody>
      </p:sp>
      <p:sp>
        <p:nvSpPr>
          <p:cNvPr id="6" name="Text Placeholder 5">
            <a:extLst>
              <a:ext uri="{FF2B5EF4-FFF2-40B4-BE49-F238E27FC236}">
                <a16:creationId xmlns:a16="http://schemas.microsoft.com/office/drawing/2014/main" id="{5E11B3F6-037F-9B25-DF57-8A9562BCF834}"/>
              </a:ext>
            </a:extLst>
          </p:cNvPr>
          <p:cNvSpPr>
            <a:spLocks noGrp="1"/>
          </p:cNvSpPr>
          <p:nvPr>
            <p:ph type="body" sz="quarter" idx="14"/>
          </p:nvPr>
        </p:nvSpPr>
        <p:spPr/>
        <p:txBody>
          <a:bodyPr/>
          <a:lstStyle/>
          <a:p>
            <a:r>
              <a:rPr lang="en-US" dirty="0"/>
              <a:t>March 4, 2026</a:t>
            </a:r>
          </a:p>
        </p:txBody>
      </p:sp>
      <p:pic>
        <p:nvPicPr>
          <p:cNvPr id="1032" name="Picture 8" descr="drawing of a clipboard with a man checking off a list of things with a security lock-box. Title is Incident Reponse plan">
            <a:extLst>
              <a:ext uri="{FF2B5EF4-FFF2-40B4-BE49-F238E27FC236}">
                <a16:creationId xmlns:a16="http://schemas.microsoft.com/office/drawing/2014/main" id="{EE9D78AD-2912-9A9B-57F0-55F330A07BD0}"/>
              </a:ext>
            </a:extLst>
          </p:cNvPr>
          <p:cNvPicPr>
            <a:picLocks noGrp="1" noChangeAspect="1" noChangeArrowheads="1"/>
          </p:cNvPicPr>
          <p:nvPr>
            <p:ph type="pic" sz="quarter" idx="12"/>
          </p:nvPr>
        </p:nvPicPr>
        <p:blipFill rotWithShape="1">
          <a:blip r:embed="rId2">
            <a:extLst>
              <a:ext uri="{28A0092B-C50C-407E-A947-70E740481C1C}">
                <a14:useLocalDpi xmlns:a14="http://schemas.microsoft.com/office/drawing/2010/main" val="0"/>
              </a:ext>
            </a:extLst>
          </a:blip>
          <a:srcRect t="1539" b="330"/>
          <a:stretch>
            <a:fillRect/>
          </a:stretch>
        </p:blipFill>
        <p:spPr bwMode="auto">
          <a:xfrm>
            <a:off x="1050604" y="579754"/>
            <a:ext cx="3606064" cy="545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28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42E2-5D48-5251-1EA1-938D1EFB243E}"/>
              </a:ext>
            </a:extLst>
          </p:cNvPr>
          <p:cNvSpPr>
            <a:spLocks noGrp="1"/>
          </p:cNvSpPr>
          <p:nvPr>
            <p:ph type="title"/>
          </p:nvPr>
        </p:nvSpPr>
        <p:spPr/>
        <p:txBody>
          <a:bodyPr/>
          <a:lstStyle/>
          <a:p>
            <a:r>
              <a:rPr lang="en-US" dirty="0"/>
              <a:t>Topics for Today</a:t>
            </a:r>
          </a:p>
        </p:txBody>
      </p:sp>
      <p:sp>
        <p:nvSpPr>
          <p:cNvPr id="3" name="Content Placeholder 2">
            <a:extLst>
              <a:ext uri="{FF2B5EF4-FFF2-40B4-BE49-F238E27FC236}">
                <a16:creationId xmlns:a16="http://schemas.microsoft.com/office/drawing/2014/main" id="{2B759EB3-2122-C960-ADD3-8EFE4859C023}"/>
              </a:ext>
            </a:extLst>
          </p:cNvPr>
          <p:cNvSpPr>
            <a:spLocks noGrp="1"/>
          </p:cNvSpPr>
          <p:nvPr>
            <p:ph idx="1"/>
          </p:nvPr>
        </p:nvSpPr>
        <p:spPr>
          <a:xfrm>
            <a:off x="7137400" y="649012"/>
            <a:ext cx="4216400" cy="5229274"/>
          </a:xfrm>
        </p:spPr>
        <p:txBody>
          <a:bodyPr/>
          <a:lstStyle/>
          <a:p>
            <a:r>
              <a:rPr lang="en-US" dirty="0"/>
              <a:t>PART I</a:t>
            </a:r>
          </a:p>
          <a:p>
            <a:r>
              <a:rPr lang="en-US" dirty="0"/>
              <a:t>VITA CSRM IR Plan Access and Sharing</a:t>
            </a:r>
          </a:p>
          <a:p>
            <a:r>
              <a:rPr lang="en-US" dirty="0"/>
              <a:t>PART II</a:t>
            </a:r>
          </a:p>
          <a:p>
            <a:r>
              <a:rPr lang="en-US" dirty="0"/>
              <a:t>IR Planning – How Can We Help?</a:t>
            </a:r>
          </a:p>
          <a:p>
            <a:r>
              <a:rPr lang="en-US" dirty="0"/>
              <a:t>PART III</a:t>
            </a:r>
          </a:p>
          <a:p>
            <a:r>
              <a:rPr lang="en-US" dirty="0"/>
              <a:t>Quick Updates</a:t>
            </a:r>
          </a:p>
        </p:txBody>
      </p:sp>
    </p:spTree>
    <p:extLst>
      <p:ext uri="{BB962C8B-B14F-4D97-AF65-F5344CB8AC3E}">
        <p14:creationId xmlns:p14="http://schemas.microsoft.com/office/powerpoint/2010/main" val="832996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12B1-759A-A82E-B49D-560749665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38932-97CD-064E-2A68-7D5F37325339}"/>
              </a:ext>
            </a:extLst>
          </p:cNvPr>
          <p:cNvSpPr>
            <a:spLocks noGrp="1"/>
          </p:cNvSpPr>
          <p:nvPr>
            <p:ph type="title"/>
          </p:nvPr>
        </p:nvSpPr>
        <p:spPr/>
        <p:txBody>
          <a:bodyPr/>
          <a:lstStyle/>
          <a:p>
            <a:r>
              <a:rPr lang="en-US" dirty="0"/>
              <a:t>Part I</a:t>
            </a:r>
          </a:p>
        </p:txBody>
      </p:sp>
      <p:sp>
        <p:nvSpPr>
          <p:cNvPr id="3" name="Text Placeholder 2">
            <a:extLst>
              <a:ext uri="{FF2B5EF4-FFF2-40B4-BE49-F238E27FC236}">
                <a16:creationId xmlns:a16="http://schemas.microsoft.com/office/drawing/2014/main" id="{B6F87AA7-1A2B-DE23-DA8E-9A52CB4212EC}"/>
              </a:ext>
            </a:extLst>
          </p:cNvPr>
          <p:cNvSpPr>
            <a:spLocks noGrp="1"/>
          </p:cNvSpPr>
          <p:nvPr>
            <p:ph type="body" idx="1"/>
          </p:nvPr>
        </p:nvSpPr>
        <p:spPr/>
        <p:txBody>
          <a:bodyPr/>
          <a:lstStyle/>
          <a:p>
            <a:r>
              <a:rPr lang="en-US" dirty="0"/>
              <a:t>VITA CSRM IR Plan Access and Sharing</a:t>
            </a:r>
          </a:p>
        </p:txBody>
      </p:sp>
    </p:spTree>
    <p:extLst>
      <p:ext uri="{BB962C8B-B14F-4D97-AF65-F5344CB8AC3E}">
        <p14:creationId xmlns:p14="http://schemas.microsoft.com/office/powerpoint/2010/main" val="948537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p:txBody>
          <a:bodyPr/>
          <a:lstStyle/>
          <a:p>
            <a:r>
              <a:rPr lang="en-US" dirty="0"/>
              <a:t>Short Answer – No</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p:txBody>
          <a:bodyPr/>
          <a:lstStyle/>
          <a:p>
            <a:r>
              <a:rPr lang="en-US" dirty="0"/>
              <a:t>Long Answer</a:t>
            </a:r>
          </a:p>
          <a:p>
            <a:endParaRPr lang="en-US" dirty="0"/>
          </a:p>
          <a:p>
            <a:pPr marL="342900" indent="-342900">
              <a:buFont typeface="Arial" panose="020B0604020202020204" pitchFamily="34" charset="0"/>
              <a:buChar char="•"/>
            </a:pPr>
            <a:r>
              <a:rPr lang="en-US" dirty="0"/>
              <a:t>Not sharing the IR Plan is, in all actuality, part of our obligations regarding the contracts we have engaged</a:t>
            </a:r>
          </a:p>
          <a:p>
            <a:pPr marL="342900" indent="-342900">
              <a:buFont typeface="Arial" panose="020B0604020202020204" pitchFamily="34" charset="0"/>
              <a:buChar char="•"/>
            </a:pPr>
            <a:r>
              <a:rPr lang="en-US" dirty="0"/>
              <a:t>The IR plan contains RACI charts and thusly contract information that is unfortunately not really for distribution</a:t>
            </a:r>
          </a:p>
          <a:p>
            <a:pPr marL="342900" indent="-342900">
              <a:buFont typeface="Arial" panose="020B0604020202020204" pitchFamily="34" charset="0"/>
              <a:buChar char="•"/>
            </a:pPr>
            <a:r>
              <a:rPr lang="en-US" dirty="0"/>
              <a:t>If the documentation were only processes and flow chart, then that may be shareable but then the documentation would be theoretical/educational and not functional</a:t>
            </a:r>
          </a:p>
        </p:txBody>
      </p:sp>
      <p:sp>
        <p:nvSpPr>
          <p:cNvPr id="7" name="Picture Placeholder 5" descr="Badge Cross with solid fill">
            <a:extLst>
              <a:ext uri="{FF2B5EF4-FFF2-40B4-BE49-F238E27FC236}">
                <a16:creationId xmlns:a16="http://schemas.microsoft.com/office/drawing/2014/main" id="{D80625F4-F081-E14C-F40C-31A83F166147}"/>
              </a:ext>
            </a:extLst>
          </p:cNvPr>
          <p:cNvSpPr/>
          <p:nvPr/>
        </p:nvSpPr>
        <p:spPr>
          <a:xfrm>
            <a:off x="7010963" y="2112102"/>
            <a:ext cx="3778376" cy="3778383"/>
          </a:xfrm>
          <a:custGeom>
            <a:avLst/>
            <a:gdLst>
              <a:gd name="csX0" fmla="*/ 1889238 w 3778376"/>
              <a:gd name="csY0" fmla="*/ 0 h 3778383"/>
              <a:gd name="csX1" fmla="*/ 0 w 3778376"/>
              <a:gd name="csY1" fmla="*/ 1889142 h 3778383"/>
              <a:gd name="csX2" fmla="*/ 1889139 w 3778376"/>
              <a:gd name="csY2" fmla="*/ 3778384 h 3778383"/>
              <a:gd name="csX3" fmla="*/ 3778377 w 3778376"/>
              <a:gd name="csY3" fmla="*/ 1889242 h 3778383"/>
              <a:gd name="csX4" fmla="*/ 3778377 w 3778376"/>
              <a:gd name="csY4" fmla="*/ 1889043 h 3778383"/>
              <a:gd name="csX5" fmla="*/ 1890731 w 3778376"/>
              <a:gd name="csY5" fmla="*/ 0 h 3778383"/>
              <a:gd name="csX6" fmla="*/ 1889238 w 3778376"/>
              <a:gd name="csY6" fmla="*/ 0 h 3778383"/>
              <a:gd name="csX7" fmla="*/ 2733355 w 3778376"/>
              <a:gd name="csY7" fmla="*/ 2495494 h 3778383"/>
              <a:gd name="csX8" fmla="*/ 2495540 w 3778376"/>
              <a:gd name="csY8" fmla="*/ 2733310 h 3778383"/>
              <a:gd name="csX9" fmla="*/ 1889238 w 3778376"/>
              <a:gd name="csY9" fmla="*/ 2126908 h 3778383"/>
              <a:gd name="csX10" fmla="*/ 1283136 w 3778376"/>
              <a:gd name="csY10" fmla="*/ 2733210 h 3778383"/>
              <a:gd name="csX11" fmla="*/ 1045321 w 3778376"/>
              <a:gd name="csY11" fmla="*/ 2495395 h 3778383"/>
              <a:gd name="csX12" fmla="*/ 1651224 w 3778376"/>
              <a:gd name="csY12" fmla="*/ 1889043 h 3778383"/>
              <a:gd name="csX13" fmla="*/ 1045072 w 3778376"/>
              <a:gd name="csY13" fmla="*/ 1282741 h 3778383"/>
              <a:gd name="csX14" fmla="*/ 1283136 w 3778376"/>
              <a:gd name="csY14" fmla="*/ 1044925 h 3778383"/>
              <a:gd name="csX15" fmla="*/ 1889238 w 3778376"/>
              <a:gd name="csY15" fmla="*/ 1651427 h 3778383"/>
              <a:gd name="csX16" fmla="*/ 2495540 w 3778376"/>
              <a:gd name="csY16" fmla="*/ 1044925 h 3778383"/>
              <a:gd name="csX17" fmla="*/ 2733355 w 3778376"/>
              <a:gd name="csY17" fmla="*/ 1282741 h 3778383"/>
              <a:gd name="csX18" fmla="*/ 2127053 w 3778376"/>
              <a:gd name="csY18" fmla="*/ 1889043 h 3778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78376" h="3778383">
                <a:moveTo>
                  <a:pt x="1889238" y="0"/>
                </a:moveTo>
                <a:cubicBezTo>
                  <a:pt x="845867" y="-27"/>
                  <a:pt x="30" y="845769"/>
                  <a:pt x="0" y="1889142"/>
                </a:cubicBezTo>
                <a:cubicBezTo>
                  <a:pt x="-30" y="2932516"/>
                  <a:pt x="845768" y="3778354"/>
                  <a:pt x="1889139" y="3778384"/>
                </a:cubicBezTo>
                <a:cubicBezTo>
                  <a:pt x="2932510" y="3778409"/>
                  <a:pt x="3778347" y="2932615"/>
                  <a:pt x="3778377" y="1889242"/>
                </a:cubicBezTo>
                <a:cubicBezTo>
                  <a:pt x="3778377" y="1889177"/>
                  <a:pt x="3778377" y="1889108"/>
                  <a:pt x="3778377" y="1889043"/>
                </a:cubicBezTo>
                <a:cubicBezTo>
                  <a:pt x="3778760" y="846137"/>
                  <a:pt x="2933634" y="383"/>
                  <a:pt x="1890731" y="0"/>
                </a:cubicBezTo>
                <a:cubicBezTo>
                  <a:pt x="1890233" y="0"/>
                  <a:pt x="1889736" y="0"/>
                  <a:pt x="1889238" y="0"/>
                </a:cubicBezTo>
                <a:close/>
                <a:moveTo>
                  <a:pt x="2733355" y="2495494"/>
                </a:moveTo>
                <a:lnTo>
                  <a:pt x="2495540" y="2733310"/>
                </a:lnTo>
                <a:lnTo>
                  <a:pt x="1889238" y="2126908"/>
                </a:lnTo>
                <a:lnTo>
                  <a:pt x="1283136" y="2733210"/>
                </a:lnTo>
                <a:lnTo>
                  <a:pt x="1045321" y="2495395"/>
                </a:lnTo>
                <a:lnTo>
                  <a:pt x="1651224" y="1889043"/>
                </a:lnTo>
                <a:lnTo>
                  <a:pt x="1045072" y="1282741"/>
                </a:lnTo>
                <a:lnTo>
                  <a:pt x="1283136" y="1044925"/>
                </a:lnTo>
                <a:lnTo>
                  <a:pt x="1889238" y="1651427"/>
                </a:lnTo>
                <a:lnTo>
                  <a:pt x="2495540" y="1044925"/>
                </a:lnTo>
                <a:lnTo>
                  <a:pt x="2733355" y="1282741"/>
                </a:lnTo>
                <a:lnTo>
                  <a:pt x="2127053" y="1889043"/>
                </a:lnTo>
                <a:close/>
              </a:path>
            </a:pathLst>
          </a:custGeom>
          <a:solidFill>
            <a:srgbClr val="C00000"/>
          </a:solidFill>
          <a:ln w="4970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720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p:txBody>
          <a:bodyPr/>
          <a:lstStyle/>
          <a:p>
            <a:r>
              <a:rPr lang="en-US" dirty="0"/>
              <a:t>Part II</a:t>
            </a:r>
          </a:p>
        </p:txBody>
      </p:sp>
      <p:sp>
        <p:nvSpPr>
          <p:cNvPr id="3" name="Text Placeholder 2">
            <a:extLst>
              <a:ext uri="{FF2B5EF4-FFF2-40B4-BE49-F238E27FC236}">
                <a16:creationId xmlns:a16="http://schemas.microsoft.com/office/drawing/2014/main" id="{6EF13E75-9682-5B33-8D8F-E01D82BFFC1B}"/>
              </a:ext>
            </a:extLst>
          </p:cNvPr>
          <p:cNvSpPr>
            <a:spLocks noGrp="1"/>
          </p:cNvSpPr>
          <p:nvPr>
            <p:ph type="body" idx="1"/>
          </p:nvPr>
        </p:nvSpPr>
        <p:spPr/>
        <p:txBody>
          <a:bodyPr/>
          <a:lstStyle/>
          <a:p>
            <a:r>
              <a:rPr lang="en-US" dirty="0"/>
              <a:t>IR Planning – How Can We Help?</a:t>
            </a:r>
          </a:p>
        </p:txBody>
      </p:sp>
    </p:spTree>
    <p:extLst>
      <p:ext uri="{BB962C8B-B14F-4D97-AF65-F5344CB8AC3E}">
        <p14:creationId xmlns:p14="http://schemas.microsoft.com/office/powerpoint/2010/main" val="138817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p:txBody>
          <a:bodyPr/>
          <a:lstStyle/>
          <a:p>
            <a:r>
              <a:rPr lang="en-US" dirty="0"/>
              <a:t>Incident Response Life Cycles</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p:txBody>
          <a:bodyPr/>
          <a:lstStyle/>
          <a:p>
            <a:endParaRPr lang="en-US" sz="3200" dirty="0"/>
          </a:p>
          <a:p>
            <a:endParaRPr lang="en-US" sz="3200" dirty="0"/>
          </a:p>
          <a:p>
            <a:r>
              <a:rPr lang="en-US" sz="3200" dirty="0"/>
              <a:t>2 Main Theoretical Models</a:t>
            </a:r>
          </a:p>
        </p:txBody>
      </p:sp>
      <p:pic>
        <p:nvPicPr>
          <p:cNvPr id="6" name="Content Placeholder 5" descr="Logos for SANS institute and NIST (National Institute of Standards and Technology)&#10;&#10;">
            <a:extLst>
              <a:ext uri="{FF2B5EF4-FFF2-40B4-BE49-F238E27FC236}">
                <a16:creationId xmlns:a16="http://schemas.microsoft.com/office/drawing/2014/main" id="{C92D0D69-8EB0-315B-0701-D31E71CF471F}"/>
              </a:ext>
            </a:extLst>
          </p:cNvPr>
          <p:cNvPicPr>
            <a:picLocks noGrp="1" noChangeAspect="1"/>
          </p:cNvPicPr>
          <p:nvPr>
            <p:ph sz="half" idx="2"/>
          </p:nvPr>
        </p:nvPicPr>
        <p:blipFill>
          <a:blip r:embed="rId2"/>
          <a:stretch>
            <a:fillRect/>
          </a:stretch>
        </p:blipFill>
        <p:spPr>
          <a:xfrm>
            <a:off x="6841159" y="1825625"/>
            <a:ext cx="3843681" cy="4351338"/>
          </a:xfrm>
        </p:spPr>
      </p:pic>
    </p:spTree>
    <p:extLst>
      <p:ext uri="{BB962C8B-B14F-4D97-AF65-F5344CB8AC3E}">
        <p14:creationId xmlns:p14="http://schemas.microsoft.com/office/powerpoint/2010/main" val="3602583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2713-757D-BFC3-6613-27D0669A3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562B9-0C40-1C2B-3271-F3E79B7702F3}"/>
              </a:ext>
            </a:extLst>
          </p:cNvPr>
          <p:cNvSpPr>
            <a:spLocks noGrp="1"/>
          </p:cNvSpPr>
          <p:nvPr>
            <p:ph type="title"/>
          </p:nvPr>
        </p:nvSpPr>
        <p:spPr/>
        <p:txBody>
          <a:bodyPr/>
          <a:lstStyle/>
          <a:p>
            <a:r>
              <a:rPr lang="en-US" dirty="0"/>
              <a:t>SANS PICERL Model</a:t>
            </a:r>
          </a:p>
        </p:txBody>
      </p:sp>
      <p:sp>
        <p:nvSpPr>
          <p:cNvPr id="3" name="Content Placeholder 2">
            <a:extLst>
              <a:ext uri="{FF2B5EF4-FFF2-40B4-BE49-F238E27FC236}">
                <a16:creationId xmlns:a16="http://schemas.microsoft.com/office/drawing/2014/main" id="{AFE647FE-6032-4066-28BE-6957AB773732}"/>
              </a:ext>
            </a:extLst>
          </p:cNvPr>
          <p:cNvSpPr>
            <a:spLocks noGrp="1"/>
          </p:cNvSpPr>
          <p:nvPr>
            <p:ph sz="half" idx="1"/>
          </p:nvPr>
        </p:nvSpPr>
        <p:spPr>
          <a:xfrm>
            <a:off x="838200" y="1825625"/>
            <a:ext cx="3918531" cy="4351338"/>
          </a:xfrm>
        </p:spPr>
        <p:txBody>
          <a:bodyPr/>
          <a:lstStyle/>
          <a:p>
            <a:endParaRPr lang="en-US" sz="3200" dirty="0"/>
          </a:p>
          <a:p>
            <a:r>
              <a:rPr lang="en-US" dirty="0"/>
              <a:t>Moved Away</a:t>
            </a:r>
          </a:p>
          <a:p>
            <a:pPr marL="342900" indent="-342900">
              <a:buFont typeface="Arial" panose="020B0604020202020204" pitchFamily="34" charset="0"/>
              <a:buChar char="•"/>
            </a:pPr>
            <a:r>
              <a:rPr lang="en-US" dirty="0"/>
              <a:t>Too often Lessons Learned were thought of as an unnecessary step as it led to nothing but closure.</a:t>
            </a:r>
          </a:p>
        </p:txBody>
      </p:sp>
      <p:pic>
        <p:nvPicPr>
          <p:cNvPr id="6" name="Content Placeholder 5" descr="Former flow chart used for incident reponse, has steps going down, with a few arrows if steps may need to be repeated. (steps are Preperation, Identification, containment, Eradicaiton, recovery, and Lessons learned)">
            <a:extLst>
              <a:ext uri="{FF2B5EF4-FFF2-40B4-BE49-F238E27FC236}">
                <a16:creationId xmlns:a16="http://schemas.microsoft.com/office/drawing/2014/main" id="{49261091-069F-47F6-4F36-4F4AE4FACC87}"/>
              </a:ext>
            </a:extLst>
          </p:cNvPr>
          <p:cNvPicPr>
            <a:picLocks noGrp="1" noChangeAspect="1"/>
          </p:cNvPicPr>
          <p:nvPr>
            <p:ph sz="half" idx="2"/>
          </p:nvPr>
        </p:nvPicPr>
        <p:blipFill>
          <a:blip r:embed="rId2"/>
          <a:stretch/>
        </p:blipFill>
        <p:spPr>
          <a:xfrm>
            <a:off x="4633682" y="2065283"/>
            <a:ext cx="6720118" cy="3184634"/>
          </a:xfrm>
        </p:spPr>
      </p:pic>
    </p:spTree>
    <p:extLst>
      <p:ext uri="{BB962C8B-B14F-4D97-AF65-F5344CB8AC3E}">
        <p14:creationId xmlns:p14="http://schemas.microsoft.com/office/powerpoint/2010/main" val="4002257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rPr>
              <a:t>vita.virginia.gov</a:t>
            </a:r>
          </a:p>
        </p:txBody>
      </p:sp>
      <p:pic>
        <p:nvPicPr>
          <p:cNvPr id="3" name="Picture 2" descr="Logo Virginia IT agency">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766091498"/>
              </p:ext>
            </p:extLst>
          </p:nvPr>
        </p:nvGraphicFramePr>
        <p:xfrm>
          <a:off x="1017469" y="1448633"/>
          <a:ext cx="10165080" cy="3694256"/>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dirty="0">
                          <a:solidFill>
                            <a:srgbClr val="005E6E"/>
                          </a:solidFill>
                          <a:latin typeface="roboto"/>
                        </a:rPr>
                        <a:t>Kendra Burgess / VITA</a:t>
                      </a:r>
                      <a:endParaRPr lang="en-US" sz="2000" dirty="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lvl="0">
                        <a:buNone/>
                      </a:pPr>
                      <a:r>
                        <a:rPr lang="en-US" sz="2000" b="1" i="0" u="none" strike="noStrike" noProof="0" dirty="0">
                          <a:solidFill>
                            <a:srgbClr val="005E6E"/>
                          </a:solidFill>
                          <a:latin typeface="roboto"/>
                        </a:rPr>
                        <a:t>SMS/Voice deprecation for Okta</a:t>
                      </a:r>
                    </a:p>
                  </a:txBody>
                  <a:tcPr/>
                </a:tc>
                <a:tc>
                  <a:txBody>
                    <a:bodyPr/>
                    <a:lstStyle/>
                    <a:p>
                      <a:pPr lvl="0">
                        <a:buNone/>
                      </a:pPr>
                      <a:r>
                        <a:rPr lang="en-US" sz="2000" b="1" i="0" u="none" strike="noStrike" noProof="0" dirty="0">
                          <a:solidFill>
                            <a:srgbClr val="005E6E"/>
                          </a:solidFill>
                          <a:latin typeface="roboto"/>
                        </a:rPr>
                        <a:t>Luis Lugo / VITA</a:t>
                      </a:r>
                      <a:endParaRPr lang="en-US" dirty="0"/>
                    </a:p>
                  </a:txBody>
                  <a:tcPr/>
                </a:tc>
                <a:extLst>
                  <a:ext uri="{0D108BD9-81ED-4DB2-BD59-A6C34878D82A}">
                    <a16:rowId xmlns:a16="http://schemas.microsoft.com/office/drawing/2014/main" val="357959388"/>
                  </a:ext>
                </a:extLst>
              </a:tr>
              <a:tr h="461782">
                <a:tc>
                  <a:txBody>
                    <a:bodyPr/>
                    <a:lstStyle/>
                    <a:p>
                      <a:pPr lvl="0">
                        <a:buNone/>
                      </a:pPr>
                      <a:r>
                        <a:rPr lang="en-US" sz="2000" b="1" i="0" u="none" strike="noStrike" noProof="0" dirty="0">
                          <a:solidFill>
                            <a:srgbClr val="005E6E"/>
                          </a:solidFill>
                          <a:latin typeface="Roboto"/>
                        </a:rPr>
                        <a:t>Legislative Updates/Potential Impacts</a:t>
                      </a:r>
                      <a:endParaRPr lang="en-US" sz="2000" dirty="0">
                        <a:solidFill>
                          <a:srgbClr val="005E6E"/>
                        </a:solidFill>
                        <a:latin typeface="Roboto"/>
                      </a:endParaRPr>
                    </a:p>
                  </a:txBody>
                  <a:tcPr/>
                </a:tc>
                <a:tc>
                  <a:txBody>
                    <a:bodyPr/>
                    <a:lstStyle/>
                    <a:p>
                      <a:pPr lvl="0">
                        <a:buNone/>
                      </a:pPr>
                      <a:r>
                        <a:rPr lang="en-US" sz="2000" b="1" i="0" u="none" strike="noStrike" noProof="0" dirty="0">
                          <a:solidFill>
                            <a:srgbClr val="005E6E"/>
                          </a:solidFill>
                          <a:latin typeface="Roboto"/>
                        </a:rPr>
                        <a:t>Michael Watson / VITA</a:t>
                      </a:r>
                      <a:endParaRPr lang="en-US" sz="2000" dirty="0">
                        <a:solidFill>
                          <a:srgbClr val="005E6E"/>
                        </a:solidFill>
                        <a:latin typeface="Roboto"/>
                      </a:endParaRPr>
                    </a:p>
                  </a:txBody>
                  <a:tcPr/>
                </a:tc>
                <a:extLst>
                  <a:ext uri="{0D108BD9-81ED-4DB2-BD59-A6C34878D82A}">
                    <a16:rowId xmlns:a16="http://schemas.microsoft.com/office/drawing/2014/main" val="72737314"/>
                  </a:ext>
                </a:extLst>
              </a:tr>
              <a:tr h="461782">
                <a:tc>
                  <a:txBody>
                    <a:bodyPr/>
                    <a:lstStyle/>
                    <a:p>
                      <a:pPr lvl="0">
                        <a:buNone/>
                      </a:pPr>
                      <a:r>
                        <a:rPr lang="en-US" sz="2000" b="1" i="0" u="none" strike="noStrike" noProof="0" dirty="0">
                          <a:solidFill>
                            <a:srgbClr val="005E6E"/>
                          </a:solidFill>
                          <a:latin typeface="roboto"/>
                        </a:rPr>
                        <a:t>MSS Update</a:t>
                      </a:r>
                      <a:endParaRPr lang="en-US" sz="2000" dirty="0">
                        <a:solidFill>
                          <a:srgbClr val="005E6E"/>
                        </a:solidFill>
                      </a:endParaRPr>
                    </a:p>
                  </a:txBody>
                  <a:tcPr/>
                </a:tc>
                <a:tc>
                  <a:txBody>
                    <a:bodyPr/>
                    <a:lstStyle/>
                    <a:p>
                      <a:pPr lvl="0">
                        <a:buNone/>
                      </a:pPr>
                      <a:r>
                        <a:rPr lang="en-US" sz="2000" b="1" i="0" u="none" strike="noStrike" noProof="0" dirty="0">
                          <a:solidFill>
                            <a:srgbClr val="005E6E"/>
                          </a:solidFill>
                          <a:latin typeface="roboto"/>
                        </a:rPr>
                        <a:t>Michael Watson / VITA</a:t>
                      </a:r>
                      <a:endParaRPr lang="en-US" sz="2000" dirty="0">
                        <a:solidFill>
                          <a:srgbClr val="005E6E"/>
                        </a:solidFill>
                        <a:latin typeface="roboto"/>
                      </a:endParaRPr>
                    </a:p>
                  </a:txBody>
                  <a:tcPr/>
                </a:tc>
                <a:extLst>
                  <a:ext uri="{0D108BD9-81ED-4DB2-BD59-A6C34878D82A}">
                    <a16:rowId xmlns:a16="http://schemas.microsoft.com/office/drawing/2014/main" val="2640365344"/>
                  </a:ext>
                </a:extLst>
              </a:tr>
              <a:tr h="461782">
                <a:tc>
                  <a:txBody>
                    <a:bodyPr/>
                    <a:lstStyle/>
                    <a:p>
                      <a:pPr lvl="0">
                        <a:buNone/>
                      </a:pPr>
                      <a:r>
                        <a:rPr lang="en-US" sz="2000" b="1" i="0" u="none" strike="noStrike" noProof="0" dirty="0">
                          <a:solidFill>
                            <a:srgbClr val="005E6E"/>
                          </a:solidFill>
                          <a:latin typeface="roboto"/>
                        </a:rPr>
                        <a:t>IR Planning</a:t>
                      </a:r>
                      <a:endParaRPr lang="en-US" sz="2000" dirty="0">
                        <a:solidFill>
                          <a:srgbClr val="005E6E"/>
                        </a:solidFill>
                      </a:endParaRPr>
                    </a:p>
                  </a:txBody>
                  <a:tcPr/>
                </a:tc>
                <a:tc>
                  <a:txBody>
                    <a:bodyPr/>
                    <a:lstStyle/>
                    <a:p>
                      <a:pPr lvl="0">
                        <a:buNone/>
                      </a:pPr>
                      <a:r>
                        <a:rPr lang="en-US" sz="2000" b="1" i="0" u="none" strike="noStrike" noProof="0" dirty="0">
                          <a:solidFill>
                            <a:srgbClr val="005E6E"/>
                          </a:solidFill>
                          <a:latin typeface="roboto"/>
                        </a:rPr>
                        <a:t>Scott Brinkley / VITA</a:t>
                      </a:r>
                      <a:endParaRPr lang="en-US" sz="2000" dirty="0">
                        <a:solidFill>
                          <a:srgbClr val="005E6E"/>
                        </a:solidFill>
                        <a:latin typeface="roboto"/>
                      </a:endParaRPr>
                    </a:p>
                  </a:txBody>
                  <a:tcPr/>
                </a:tc>
                <a:extLst>
                  <a:ext uri="{0D108BD9-81ED-4DB2-BD59-A6C34878D82A}">
                    <a16:rowId xmlns:a16="http://schemas.microsoft.com/office/drawing/2014/main" val="50729629"/>
                  </a:ext>
                </a:extLst>
              </a:tr>
              <a:tr h="461782">
                <a:tc>
                  <a:txBody>
                    <a:bodyPr/>
                    <a:lstStyle/>
                    <a:p>
                      <a:pPr lvl="0">
                        <a:buNone/>
                      </a:pPr>
                      <a:r>
                        <a:rPr lang="en-US" sz="2000" b="1" i="0" u="none" strike="noStrike" noProof="0" dirty="0">
                          <a:solidFill>
                            <a:srgbClr val="005E6E"/>
                          </a:solidFill>
                          <a:latin typeface="roboto"/>
                        </a:rPr>
                        <a:t>Announcements and Upcoming Events</a:t>
                      </a:r>
                      <a:endParaRPr lang="en-US" sz="2000" dirty="0">
                        <a:solidFill>
                          <a:srgbClr val="005E6E"/>
                        </a:solidFill>
                        <a:latin typeface="roboto"/>
                      </a:endParaRPr>
                    </a:p>
                  </a:txBody>
                  <a:tcPr/>
                </a:tc>
                <a:tc>
                  <a:txBody>
                    <a:bodyPr/>
                    <a:lstStyle/>
                    <a:p>
                      <a:pPr lvl="0">
                        <a:buNone/>
                      </a:pPr>
                      <a:r>
                        <a:rPr lang="en-US" sz="2000" b="1" i="0" u="none" strike="noStrike" noProof="0" dirty="0">
                          <a:solidFill>
                            <a:srgbClr val="005E6E"/>
                          </a:solidFill>
                          <a:latin typeface="roboto"/>
                        </a:rPr>
                        <a:t>Kendra Burgess / VITA</a:t>
                      </a:r>
                      <a:endParaRPr lang="en-US" sz="2000" dirty="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30B-DB9D-4CAA-0A2C-0FE32E2B2570}"/>
              </a:ext>
            </a:extLst>
          </p:cNvPr>
          <p:cNvSpPr>
            <a:spLocks noGrp="1"/>
          </p:cNvSpPr>
          <p:nvPr>
            <p:ph type="title"/>
          </p:nvPr>
        </p:nvSpPr>
        <p:spPr/>
        <p:txBody>
          <a:bodyPr/>
          <a:lstStyle/>
          <a:p>
            <a:r>
              <a:rPr lang="en-US" dirty="0"/>
              <a:t>SANS DAIR – Dynamic Approach to Incident Response</a:t>
            </a:r>
          </a:p>
        </p:txBody>
      </p:sp>
      <p:pic>
        <p:nvPicPr>
          <p:cNvPr id="6" name="Picture Placeholder 5" descr="New flow model with a red arrow moving from left to right with a red circle near the end to designate some steps may need to be taken several times for true containment. (Steps: Detection, Verification and Triage, Scoping, Containment, Eradication, Recovery, Remediation, back to scoping, containment, eradication, recoverey and follow up with Post incident wrap up)">
            <a:extLst>
              <a:ext uri="{FF2B5EF4-FFF2-40B4-BE49-F238E27FC236}">
                <a16:creationId xmlns:a16="http://schemas.microsoft.com/office/drawing/2014/main" id="{783B1757-BF9E-FB34-E16F-D7960BAD40E2}"/>
              </a:ext>
            </a:extLst>
          </p:cNvPr>
          <p:cNvPicPr preferRelativeResize="0">
            <a:picLocks noGrp="1" noChangeAspect="1"/>
          </p:cNvPicPr>
          <p:nvPr>
            <p:ph type="pic" sz="quarter" idx="13"/>
          </p:nvPr>
        </p:nvPicPr>
        <p:blipFill>
          <a:blip r:embed="rId2"/>
          <a:stretch>
            <a:fillRect/>
          </a:stretch>
        </p:blipFill>
        <p:spPr>
          <a:xfrm>
            <a:off x="939800" y="1206500"/>
            <a:ext cx="10312400" cy="4445000"/>
          </a:xfrm>
        </p:spPr>
      </p:pic>
    </p:spTree>
    <p:extLst>
      <p:ext uri="{BB962C8B-B14F-4D97-AF65-F5344CB8AC3E}">
        <p14:creationId xmlns:p14="http://schemas.microsoft.com/office/powerpoint/2010/main" val="8820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74D4-3F8B-D914-9ED8-3E532DEB7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3B2D3-A74D-B2B6-64C0-3B1C988666A4}"/>
              </a:ext>
            </a:extLst>
          </p:cNvPr>
          <p:cNvSpPr>
            <a:spLocks noGrp="1"/>
          </p:cNvSpPr>
          <p:nvPr>
            <p:ph type="title"/>
          </p:nvPr>
        </p:nvSpPr>
        <p:spPr/>
        <p:txBody>
          <a:bodyPr/>
          <a:lstStyle/>
          <a:p>
            <a:r>
              <a:rPr lang="en-US" dirty="0"/>
              <a:t>NIST Incident Response Life Cycle</a:t>
            </a:r>
          </a:p>
        </p:txBody>
      </p:sp>
      <p:sp>
        <p:nvSpPr>
          <p:cNvPr id="3" name="Content Placeholder 2">
            <a:extLst>
              <a:ext uri="{FF2B5EF4-FFF2-40B4-BE49-F238E27FC236}">
                <a16:creationId xmlns:a16="http://schemas.microsoft.com/office/drawing/2014/main" id="{B188FF07-636D-0103-E315-0B994151F936}"/>
              </a:ext>
            </a:extLst>
          </p:cNvPr>
          <p:cNvSpPr>
            <a:spLocks noGrp="1"/>
          </p:cNvSpPr>
          <p:nvPr>
            <p:ph sz="half" idx="1"/>
          </p:nvPr>
        </p:nvSpPr>
        <p:spPr>
          <a:xfrm>
            <a:off x="6096000" y="1316037"/>
            <a:ext cx="5380850" cy="4351338"/>
          </a:xfrm>
        </p:spPr>
        <p:txBody>
          <a:bodyPr/>
          <a:lstStyle/>
          <a:p>
            <a:endParaRPr lang="en-US" sz="3200" dirty="0"/>
          </a:p>
          <a:p>
            <a:r>
              <a:rPr lang="en-US" dirty="0"/>
              <a:t>New as of April 2025</a:t>
            </a:r>
          </a:p>
          <a:p>
            <a:pPr marL="342900" indent="-342900">
              <a:buFont typeface="Arial" panose="020B0604020202020204" pitchFamily="34" charset="0"/>
              <a:buChar char="•"/>
            </a:pPr>
            <a:r>
              <a:rPr lang="en-US" dirty="0"/>
              <a:t>Appears to have been adjusted for the same reason of addressing a lack of response improvement</a:t>
            </a:r>
          </a:p>
          <a:p>
            <a:pPr marL="342900" indent="-342900">
              <a:buFont typeface="Arial" panose="020B0604020202020204" pitchFamily="34" charset="0"/>
              <a:buChar char="•"/>
            </a:pPr>
            <a:r>
              <a:rPr lang="en-US" dirty="0"/>
              <a:t>Each box of this cycle makes sense individually, the whole leaves the observer looking for a starting place</a:t>
            </a:r>
          </a:p>
        </p:txBody>
      </p:sp>
      <p:pic>
        <p:nvPicPr>
          <p:cNvPr id="6" name="Content Placeholder 5" descr="NIST's incendent flow chart, It does not have a true stop start, but more boxes with green actions lines. (Boxes are labled: Identify / improvement, Detect, respond, recover, govern, identify, protect)">
            <a:extLst>
              <a:ext uri="{FF2B5EF4-FFF2-40B4-BE49-F238E27FC236}">
                <a16:creationId xmlns:a16="http://schemas.microsoft.com/office/drawing/2014/main" id="{09D9DB80-157E-10D1-D971-62418921B573}"/>
              </a:ext>
            </a:extLst>
          </p:cNvPr>
          <p:cNvPicPr>
            <a:picLocks noGrp="1" noChangeAspect="1"/>
          </p:cNvPicPr>
          <p:nvPr>
            <p:ph sz="half" idx="2"/>
          </p:nvPr>
        </p:nvPicPr>
        <p:blipFill>
          <a:blip r:embed="rId3"/>
          <a:stretch/>
        </p:blipFill>
        <p:spPr>
          <a:xfrm>
            <a:off x="838200" y="1899389"/>
            <a:ext cx="4432300" cy="3314700"/>
          </a:xfrm>
        </p:spPr>
      </p:pic>
    </p:spTree>
    <p:extLst>
      <p:ext uri="{BB962C8B-B14F-4D97-AF65-F5344CB8AC3E}">
        <p14:creationId xmlns:p14="http://schemas.microsoft.com/office/powerpoint/2010/main" val="224369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p:txBody>
          <a:bodyPr/>
          <a:lstStyle/>
          <a:p>
            <a:r>
              <a:rPr lang="en-US" dirty="0"/>
              <a:t>Now Forget All That</a:t>
            </a:r>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p:txBody>
          <a:bodyPr/>
          <a:lstStyle/>
          <a:p>
            <a:r>
              <a:rPr lang="en-US" sz="2800" b="1" dirty="0"/>
              <a:t>What does your IR plan need to actually be?</a:t>
            </a:r>
          </a:p>
          <a:p>
            <a:endParaRPr lang="en-US" sz="2000" b="1" dirty="0"/>
          </a:p>
          <a:p>
            <a:pPr marL="342900" indent="-342900">
              <a:buFont typeface="Arial" panose="020B0604020202020204" pitchFamily="34" charset="0"/>
              <a:buChar char="•"/>
            </a:pPr>
            <a:r>
              <a:rPr lang="en-US" sz="2000" b="1" dirty="0"/>
              <a:t>For most agencies without a security team this will most likely be mostly about reporting and containment</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Template in the works based on previous assistance provided</a:t>
            </a:r>
          </a:p>
          <a:p>
            <a:endParaRPr lang="en-US" sz="2000" b="1" dirty="0"/>
          </a:p>
          <a:p>
            <a:pPr marL="342900" indent="-342900">
              <a:buFont typeface="Arial" panose="020B0604020202020204" pitchFamily="34" charset="0"/>
              <a:buChar char="•"/>
            </a:pPr>
            <a:r>
              <a:rPr lang="en-US" u="sng" dirty="0">
                <a:hlinkClick r:id="rId2"/>
              </a:rPr>
              <a:t>IT Incident Response Policy Template</a:t>
            </a:r>
            <a:endParaRPr lang="en-US" u="sng" dirty="0"/>
          </a:p>
        </p:txBody>
      </p:sp>
      <p:pic>
        <p:nvPicPr>
          <p:cNvPr id="6" name="Picture Placeholder 5" descr="A picture inside of a laptop screen with shiny sharp tacks pointing straight up (illustration of malware) &#10;&#10;">
            <a:extLst>
              <a:ext uri="{FF2B5EF4-FFF2-40B4-BE49-F238E27FC236}">
                <a16:creationId xmlns:a16="http://schemas.microsoft.com/office/drawing/2014/main" id="{00837F74-8517-E9EF-D934-629D1D163577}"/>
              </a:ext>
            </a:extLst>
          </p:cNvPr>
          <p:cNvPicPr>
            <a:picLocks noGrp="1" noChangeAspect="1"/>
          </p:cNvPicPr>
          <p:nvPr>
            <p:ph type="pic" sz="quarter" idx="13"/>
          </p:nvPr>
        </p:nvPicPr>
        <p:blipFill>
          <a:blip r:embed="rId3"/>
          <a:srcRect t="7311" b="7311"/>
          <a:stretch>
            <a:fillRect/>
          </a:stretch>
        </p:blipFill>
        <p:spPr/>
      </p:pic>
    </p:spTree>
    <p:extLst>
      <p:ext uri="{BB962C8B-B14F-4D97-AF65-F5344CB8AC3E}">
        <p14:creationId xmlns:p14="http://schemas.microsoft.com/office/powerpoint/2010/main" val="306886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6238-F4EE-68A6-660B-4DF96F10A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287A4-E2D8-E653-E720-1CD7C2046F72}"/>
              </a:ext>
            </a:extLst>
          </p:cNvPr>
          <p:cNvSpPr>
            <a:spLocks noGrp="1"/>
          </p:cNvSpPr>
          <p:nvPr>
            <p:ph type="title"/>
          </p:nvPr>
        </p:nvSpPr>
        <p:spPr/>
        <p:txBody>
          <a:bodyPr/>
          <a:lstStyle/>
          <a:p>
            <a:r>
              <a:rPr lang="en-US" dirty="0"/>
              <a:t>Part III</a:t>
            </a:r>
          </a:p>
        </p:txBody>
      </p:sp>
      <p:sp>
        <p:nvSpPr>
          <p:cNvPr id="3" name="Text Placeholder 2">
            <a:extLst>
              <a:ext uri="{FF2B5EF4-FFF2-40B4-BE49-F238E27FC236}">
                <a16:creationId xmlns:a16="http://schemas.microsoft.com/office/drawing/2014/main" id="{E7AA3DAA-745B-9844-821D-26849FDEB667}"/>
              </a:ext>
            </a:extLst>
          </p:cNvPr>
          <p:cNvSpPr>
            <a:spLocks noGrp="1"/>
          </p:cNvSpPr>
          <p:nvPr>
            <p:ph type="body" idx="1"/>
          </p:nvPr>
        </p:nvSpPr>
        <p:spPr/>
        <p:txBody>
          <a:bodyPr/>
          <a:lstStyle/>
          <a:p>
            <a:r>
              <a:rPr lang="en-US" dirty="0"/>
              <a:t>Quick Updates</a:t>
            </a:r>
          </a:p>
        </p:txBody>
      </p:sp>
    </p:spTree>
    <p:extLst>
      <p:ext uri="{BB962C8B-B14F-4D97-AF65-F5344CB8AC3E}">
        <p14:creationId xmlns:p14="http://schemas.microsoft.com/office/powerpoint/2010/main" val="3912444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0" y="388981"/>
            <a:ext cx="10515600" cy="982620"/>
          </a:xfrm>
        </p:spPr>
        <p:txBody>
          <a:bodyPr/>
          <a:lstStyle/>
          <a:p>
            <a:r>
              <a:rPr lang="en-US" dirty="0"/>
              <a:t>New to Threat Management</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a:xfrm>
            <a:off x="838200" y="1485991"/>
            <a:ext cx="5181600" cy="4351338"/>
          </a:xfrm>
        </p:spPr>
        <p:txBody>
          <a:bodyPr/>
          <a:lstStyle/>
          <a:p>
            <a:r>
              <a:rPr lang="en-US" dirty="0">
                <a:solidFill>
                  <a:srgbClr val="005E6E"/>
                </a:solidFill>
              </a:rPr>
              <a:t>Threat Intelligence and Advisories</a:t>
            </a:r>
          </a:p>
          <a:p>
            <a:pPr marL="342900" indent="-342900">
              <a:buFont typeface="Arial" panose="020B0604020202020204" pitchFamily="34" charset="0"/>
              <a:buChar char="•"/>
            </a:pPr>
            <a:r>
              <a:rPr lang="en-US" dirty="0"/>
              <a:t>You may receive threat intelligence advisories about specific vulnerabilities or campaigns that VITA is tracking within agency environments</a:t>
            </a:r>
          </a:p>
          <a:p>
            <a:pPr marL="342900" indent="-342900">
              <a:buFont typeface="Arial" panose="020B0604020202020204" pitchFamily="34" charset="0"/>
              <a:buChar char="•"/>
            </a:pPr>
            <a:r>
              <a:rPr lang="en-US" dirty="0"/>
              <a:t>Current priorities are vulnerabilities and exploit chains that lead to initial access, data disclosure, and remote code execution (particularly ransomware)</a:t>
            </a:r>
          </a:p>
          <a:p>
            <a:pPr marL="342900" indent="-342900">
              <a:buFont typeface="Arial" panose="020B0604020202020204" pitchFamily="34" charset="0"/>
              <a:buChar char="•"/>
            </a:pPr>
            <a:r>
              <a:rPr lang="en-US" dirty="0"/>
              <a:t>Requests for targeted research and reporting about a specific software exploit, threat actor, and other outputs from this program - Email </a:t>
            </a:r>
            <a:r>
              <a:rPr lang="en-US"/>
              <a:t>jared.karnes@vita.virginia.gov</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solidFill>
                <a:srgbClr val="005E6E"/>
              </a:solidFill>
            </a:endParaRPr>
          </a:p>
        </p:txBody>
      </p:sp>
      <p:sp>
        <p:nvSpPr>
          <p:cNvPr id="4" name="Content Placeholder 3">
            <a:extLst>
              <a:ext uri="{FF2B5EF4-FFF2-40B4-BE49-F238E27FC236}">
                <a16:creationId xmlns:a16="http://schemas.microsoft.com/office/drawing/2014/main" id="{3CEA7603-DDA3-2667-E43F-5E3EF52E2F78}"/>
              </a:ext>
            </a:extLst>
          </p:cNvPr>
          <p:cNvSpPr>
            <a:spLocks noGrp="1"/>
          </p:cNvSpPr>
          <p:nvPr>
            <p:ph sz="half" idx="2"/>
          </p:nvPr>
        </p:nvSpPr>
        <p:spPr>
          <a:xfrm>
            <a:off x="6172200" y="1485991"/>
            <a:ext cx="5181600" cy="4351338"/>
          </a:xfrm>
        </p:spPr>
        <p:txBody>
          <a:bodyPr/>
          <a:lstStyle/>
          <a:p>
            <a:r>
              <a:rPr lang="en-US" dirty="0">
                <a:solidFill>
                  <a:srgbClr val="005E6E"/>
                </a:solidFill>
              </a:rPr>
              <a:t>Updates coming to FIAR process</a:t>
            </a:r>
          </a:p>
          <a:p>
            <a:endParaRPr lang="en-US" dirty="0">
              <a:solidFill>
                <a:srgbClr val="005E6E"/>
              </a:solidFill>
            </a:endParaRPr>
          </a:p>
          <a:p>
            <a:pPr marL="342900" indent="-342900">
              <a:buFont typeface="Arial" panose="020B0604020202020204" pitchFamily="34" charset="0"/>
              <a:buChar char="•"/>
            </a:pPr>
            <a:r>
              <a:rPr lang="en-US" dirty="0">
                <a:solidFill>
                  <a:schemeClr val="bg2">
                    <a:lumMod val="10000"/>
                  </a:schemeClr>
                </a:solidFill>
              </a:rPr>
              <a:t>Those of you who have submitted have seen that I unfortunately get behind in responses</a:t>
            </a:r>
          </a:p>
          <a:p>
            <a:pPr marL="342900" indent="-342900">
              <a:buFont typeface="Arial" panose="020B0604020202020204" pitchFamily="34" charset="0"/>
              <a:buChar char="•"/>
            </a:pPr>
            <a:r>
              <a:rPr lang="en-US" dirty="0">
                <a:solidFill>
                  <a:schemeClr val="bg2">
                    <a:lumMod val="10000"/>
                  </a:schemeClr>
                </a:solidFill>
              </a:rPr>
              <a:t>We are moving to a new ticket system internal to CSRM that will allow me to send automated confirmation emails upon submission and upon assigning to a Specialist</a:t>
            </a:r>
          </a:p>
          <a:p>
            <a:pPr marL="342900" indent="-342900">
              <a:buFont typeface="Arial" panose="020B0604020202020204" pitchFamily="34" charset="0"/>
              <a:buChar char="•"/>
            </a:pPr>
            <a:r>
              <a:rPr lang="en-US" dirty="0">
                <a:solidFill>
                  <a:schemeClr val="bg2">
                    <a:lumMod val="10000"/>
                  </a:schemeClr>
                </a:solidFill>
              </a:rPr>
              <a:t>We are expanding very soon and there will be many hands to make light work</a:t>
            </a:r>
          </a:p>
        </p:txBody>
      </p:sp>
    </p:spTree>
    <p:extLst>
      <p:ext uri="{BB962C8B-B14F-4D97-AF65-F5344CB8AC3E}">
        <p14:creationId xmlns:p14="http://schemas.microsoft.com/office/powerpoint/2010/main" val="59026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A79F3A-FC87-E4C1-E01A-84AE0A40E934}"/>
              </a:ext>
            </a:extLst>
          </p:cNvPr>
          <p:cNvSpPr>
            <a:spLocks noGrp="1"/>
          </p:cNvSpPr>
          <p:nvPr>
            <p:ph type="subTitle" idx="1"/>
          </p:nvPr>
        </p:nvSpPr>
        <p:spPr/>
        <p:txBody>
          <a:bodyPr/>
          <a:lstStyle/>
          <a:p>
            <a:r>
              <a:rPr lang="en-US" dirty="0"/>
              <a:t>Scott Brinkley</a:t>
            </a:r>
          </a:p>
        </p:txBody>
      </p:sp>
      <p:pic>
        <p:nvPicPr>
          <p:cNvPr id="6" name="Picture Placeholder 5">
            <a:extLst>
              <a:ext uri="{FF2B5EF4-FFF2-40B4-BE49-F238E27FC236}">
                <a16:creationId xmlns:a16="http://schemas.microsoft.com/office/drawing/2014/main" id="{0F0ACA1F-979B-48F4-974B-2AA7E46D8FBA}"/>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58" b="58"/>
          <a:stretch>
            <a:fillRect/>
          </a:stretch>
        </p:blipFill>
        <p:spPr/>
      </p:pic>
      <p:sp>
        <p:nvSpPr>
          <p:cNvPr id="4" name="Text Placeholder 3">
            <a:extLst>
              <a:ext uri="{FF2B5EF4-FFF2-40B4-BE49-F238E27FC236}">
                <a16:creationId xmlns:a16="http://schemas.microsoft.com/office/drawing/2014/main" id="{1ADF3AD6-8C07-CDE5-D71E-C82149FA2E37}"/>
              </a:ext>
            </a:extLst>
          </p:cNvPr>
          <p:cNvSpPr>
            <a:spLocks noGrp="1"/>
          </p:cNvSpPr>
          <p:nvPr>
            <p:ph type="body" sz="quarter" idx="11"/>
          </p:nvPr>
        </p:nvSpPr>
        <p:spPr/>
        <p:txBody>
          <a:bodyPr/>
          <a:lstStyle/>
          <a:p>
            <a:r>
              <a:rPr lang="en-US"/>
              <a:t>Scott.Brinkley@vita.virginia.gov</a:t>
            </a:r>
            <a:endParaRPr lang="en-US" dirty="0"/>
          </a:p>
        </p:txBody>
      </p:sp>
      <p:sp>
        <p:nvSpPr>
          <p:cNvPr id="3" name="Title 2">
            <a:extLst>
              <a:ext uri="{FF2B5EF4-FFF2-40B4-BE49-F238E27FC236}">
                <a16:creationId xmlns:a16="http://schemas.microsoft.com/office/drawing/2014/main" id="{036AFF95-63D0-5E71-3765-AFB182CA0B16}"/>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Questions</a:t>
            </a:r>
          </a:p>
        </p:txBody>
      </p:sp>
    </p:spTree>
    <p:extLst>
      <p:ext uri="{BB962C8B-B14F-4D97-AF65-F5344CB8AC3E}">
        <p14:creationId xmlns:p14="http://schemas.microsoft.com/office/powerpoint/2010/main" val="239339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5132420" y="2851260"/>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dirty="0">
                <a:ln>
                  <a:noFill/>
                </a:ln>
                <a:solidFill>
                  <a:prstClr val="white"/>
                </a:solidFill>
                <a:effectLst/>
                <a:uLnTx/>
                <a:uFillTx/>
                <a:latin typeface="Roboto"/>
                <a:ea typeface="Roboto"/>
                <a:cs typeface="Roboto"/>
              </a:rPr>
              <a:t>ISOAG </a:t>
            </a:r>
            <a:r>
              <a:rPr lang="en-US" sz="2400" dirty="0">
                <a:solidFill>
                  <a:prstClr val="white"/>
                </a:solidFill>
                <a:latin typeface="Roboto"/>
                <a:ea typeface="Roboto"/>
                <a:cs typeface="Roboto"/>
              </a:rPr>
              <a:t>March 2026</a:t>
            </a:r>
            <a:endPar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2072-78FE-2613-E606-CE286A6E98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877FB3-075C-9B00-BBDC-789871346AD3}"/>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spcBef>
                <a:spcPts val="1000"/>
              </a:spcBef>
              <a:buClr>
                <a:srgbClr val="920075"/>
              </a:buClr>
              <a:defRPr/>
            </a:pPr>
            <a:r>
              <a:rPr lang="en-US" sz="2800" dirty="0">
                <a:cs typeface="+mn-cs"/>
              </a:rPr>
              <a:t>Poll</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F3A36E87-0923-E9BA-5AA7-CAEEFB468829}"/>
              </a:ext>
            </a:extLst>
          </p:cNvPr>
          <p:cNvSpPr txBox="1"/>
          <p:nvPr/>
        </p:nvSpPr>
        <p:spPr>
          <a:xfrm>
            <a:off x="1003946" y="2319340"/>
            <a:ext cx="545363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Poll INCOMING! Steady at your Keyboards!</a:t>
            </a:r>
            <a:endParaRPr lang="en-US" sz="2800" b="1" dirty="0">
              <a:solidFill>
                <a:prstClr val="black"/>
              </a:solidFill>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Please give us your feedback!</a:t>
            </a:r>
          </a:p>
        </p:txBody>
      </p:sp>
      <p:pic>
        <p:nvPicPr>
          <p:cNvPr id="4" name="Picture 3" descr="Icon single line drawing of a check box">
            <a:extLst>
              <a:ext uri="{FF2B5EF4-FFF2-40B4-BE49-F238E27FC236}">
                <a16:creationId xmlns:a16="http://schemas.microsoft.com/office/drawing/2014/main" id="{3EF6563B-AFE8-423D-854F-FFEB57A66242}"/>
              </a:ext>
            </a:extLst>
          </p:cNvPr>
          <p:cNvPicPr>
            <a:picLocks noChangeAspect="1"/>
          </p:cNvPicPr>
          <p:nvPr/>
        </p:nvPicPr>
        <p:blipFill>
          <a:blip r:embed="rId2"/>
          <a:stretch>
            <a:fillRect/>
          </a:stretch>
        </p:blipFill>
        <p:spPr>
          <a:xfrm>
            <a:off x="5080673" y="225630"/>
            <a:ext cx="6852063" cy="6852063"/>
          </a:xfrm>
          <a:prstGeom prst="rect">
            <a:avLst/>
          </a:prstGeom>
        </p:spPr>
      </p:pic>
    </p:spTree>
    <p:extLst>
      <p:ext uri="{BB962C8B-B14F-4D97-AF65-F5344CB8AC3E}">
        <p14:creationId xmlns:p14="http://schemas.microsoft.com/office/powerpoint/2010/main" val="95808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12FA-39A8-F00E-43BE-FE28A84DA7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FD8FAE-67DA-B939-9657-1DF7C14BF758}"/>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spcBef>
                <a:spcPts val="1000"/>
              </a:spcBef>
              <a:buClr>
                <a:srgbClr val="920075"/>
              </a:buClr>
              <a:defRPr/>
            </a:pPr>
            <a:r>
              <a:rPr lang="en-US" sz="2800" dirty="0">
                <a:latin typeface="Rajdhani SemiBold" panose="02000000000000000000" pitchFamily="2" charset="0"/>
                <a:cs typeface="Rajdhani SemiBold" panose="02000000000000000000" pitchFamily="2" charset="0"/>
              </a:rPr>
              <a:t>Threat Intelligence</a:t>
            </a:r>
            <a:endParaRPr kumimoji="0" lang="en-US" sz="2800" b="1" i="0" u="none" strike="noStrike" kern="1200" cap="none" spc="0" normalizeH="0" baseline="0" noProof="0" dirty="0">
              <a:ln>
                <a:noFill/>
              </a:ln>
              <a:solidFill>
                <a:srgbClr val="105A70"/>
              </a:solidFill>
              <a:effectLst/>
              <a:uLnTx/>
              <a:uFillTx/>
              <a:latin typeface="Rajdhani SemiBold" panose="02000000000000000000" pitchFamily="2" charset="0"/>
              <a:cs typeface="Rajdhani SemiBold" panose="02000000000000000000" pitchFamily="2" charset="0"/>
            </a:endParaRPr>
          </a:p>
        </p:txBody>
      </p:sp>
      <p:sp>
        <p:nvSpPr>
          <p:cNvPr id="3" name="TextBox 2">
            <a:extLst>
              <a:ext uri="{FF2B5EF4-FFF2-40B4-BE49-F238E27FC236}">
                <a16:creationId xmlns:a16="http://schemas.microsoft.com/office/drawing/2014/main" id="{243133AA-491C-7DAF-3535-069E5A3782BC}"/>
              </a:ext>
            </a:extLst>
          </p:cNvPr>
          <p:cNvSpPr txBox="1"/>
          <p:nvPr/>
        </p:nvSpPr>
        <p:spPr>
          <a:xfrm>
            <a:off x="861442" y="1606820"/>
            <a:ext cx="715111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 VITA is building out a cyber threat intelligence program. Let us know how the outputs from that program would be most helpful to your agency. Email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hlinkClick r:id="rId3"/>
              </a:rPr>
              <a:t>jared.karnes@vita.virginia.gov</a:t>
            </a: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•You may receive threat intelligence advisories about specific vulnerabilities or campaigns that VITA is tracking within agency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•The risks we currently prioritize are vulnerabilities and exploit chains that lead to initial access, data disclosure, and remote code execution (particularly ransomware).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a:rPr>
              <a:t>•If you need targeted research and reporting about a specific software exploit, threat actor, etc. we may be able to help.</a:t>
            </a:r>
          </a:p>
        </p:txBody>
      </p:sp>
      <p:pic>
        <p:nvPicPr>
          <p:cNvPr id="8" name="Picture 7" descr="Icon single line drawing of a graph">
            <a:extLst>
              <a:ext uri="{FF2B5EF4-FFF2-40B4-BE49-F238E27FC236}">
                <a16:creationId xmlns:a16="http://schemas.microsoft.com/office/drawing/2014/main" id="{E723B1F1-EA90-B2F5-8A76-CD5D2A8C67BA}"/>
              </a:ext>
            </a:extLst>
          </p:cNvPr>
          <p:cNvPicPr>
            <a:picLocks noChangeAspect="1"/>
          </p:cNvPicPr>
          <p:nvPr/>
        </p:nvPicPr>
        <p:blipFill>
          <a:blip r:embed="rId4"/>
          <a:stretch>
            <a:fillRect/>
          </a:stretch>
        </p:blipFill>
        <p:spPr>
          <a:xfrm>
            <a:off x="7755004" y="1219200"/>
            <a:ext cx="3834063" cy="3834063"/>
          </a:xfrm>
          <a:prstGeom prst="rect">
            <a:avLst/>
          </a:prstGeom>
        </p:spPr>
      </p:pic>
    </p:spTree>
    <p:extLst>
      <p:ext uri="{BB962C8B-B14F-4D97-AF65-F5344CB8AC3E}">
        <p14:creationId xmlns:p14="http://schemas.microsoft.com/office/powerpoint/2010/main" val="3870396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95099" y="1431581"/>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March,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485112" y="2232720"/>
            <a:ext cx="11221775" cy="3080330"/>
          </a:xfrm>
          <a:prstGeom prst="rect">
            <a:avLst/>
          </a:prstGeom>
          <a:noFill/>
        </p:spPr>
        <p:txBody>
          <a:bodyPr wrap="square" lIns="91440" tIns="45720" rIns="91440" bIns="45720" anchor="t">
            <a:spAutoFit/>
          </a:bodyPr>
          <a:lstStyle/>
          <a:p>
            <a:pPr marL="342900" lvl="0" indent="-342900">
              <a:lnSpc>
                <a:spcPct val="200000"/>
              </a:lnSpc>
              <a:buFont typeface="Arial" panose="020B0604020202020204" pitchFamily="34" charset="0"/>
              <a:buChar char="•"/>
              <a:defRPr/>
            </a:pPr>
            <a:r>
              <a:rPr lang="en-US" sz="2000" b="1">
                <a:solidFill>
                  <a:srgbClr val="920075"/>
                </a:solidFill>
                <a:latin typeface="Roboto"/>
                <a:ea typeface="Roboto"/>
                <a:cs typeface="Roboto"/>
              </a:rPr>
              <a:t>WinVerifyTrust Signature Validation CVE-2013-3900 Mitigation (EnableCertPaddingCheck)</a:t>
            </a:r>
          </a:p>
          <a:p>
            <a:pPr marL="342900" lvl="0" indent="-342900">
              <a:lnSpc>
                <a:spcPct val="200000"/>
              </a:lnSpc>
              <a:buFont typeface="Arial" panose="020B0604020202020204" pitchFamily="34" charset="0"/>
              <a:buChar char="•"/>
              <a:defRPr/>
            </a:pPr>
            <a:r>
              <a:rPr lang="en-US" sz="2000" b="1">
                <a:solidFill>
                  <a:srgbClr val="920075"/>
                </a:solidFill>
                <a:latin typeface="Roboto"/>
                <a:ea typeface="Roboto"/>
                <a:cs typeface="Roboto"/>
              </a:rPr>
              <a:t>MS15-099: Vulnerabilities in Microsoft Office Could Allow Remote Code Execution (3089664)</a:t>
            </a:r>
          </a:p>
          <a:p>
            <a:pPr marL="342900" lvl="0" indent="-342900">
              <a:lnSpc>
                <a:spcPct val="200000"/>
              </a:lnSpc>
              <a:buFont typeface="Arial" panose="020B0604020202020204" pitchFamily="34" charset="0"/>
              <a:buChar char="•"/>
              <a:defRPr/>
            </a:pPr>
            <a:r>
              <a:rPr lang="en-US" sz="2000" b="1">
                <a:solidFill>
                  <a:srgbClr val="920075"/>
                </a:solidFill>
                <a:latin typeface="Roboto"/>
                <a:ea typeface="Roboto"/>
                <a:cs typeface="Roboto"/>
              </a:rPr>
              <a:t>Oracle Database Server (January 2026 CPU)</a:t>
            </a:r>
          </a:p>
          <a:p>
            <a:pPr marL="342900" lvl="0" indent="-342900">
              <a:lnSpc>
                <a:spcPct val="200000"/>
              </a:lnSpc>
              <a:buFont typeface="Arial" panose="020B0604020202020204" pitchFamily="34" charset="0"/>
              <a:buChar char="•"/>
              <a:defRPr/>
            </a:pPr>
            <a:r>
              <a:rPr lang="en-US" sz="2000" b="1">
                <a:solidFill>
                  <a:srgbClr val="920075"/>
                </a:solidFill>
                <a:latin typeface="Roboto"/>
                <a:ea typeface="Roboto"/>
                <a:cs typeface="Roboto"/>
              </a:rPr>
              <a:t>7-Zip &lt; 25.00</a:t>
            </a:r>
          </a:p>
          <a:p>
            <a:pPr marL="342900" lvl="0" indent="-342900">
              <a:lnSpc>
                <a:spcPct val="200000"/>
              </a:lnSpc>
              <a:buFont typeface="Arial" panose="020B0604020202020204" pitchFamily="34" charset="0"/>
              <a:buChar char="•"/>
              <a:defRPr/>
            </a:pPr>
            <a:r>
              <a:rPr lang="en-US" sz="2000" b="1">
                <a:solidFill>
                  <a:srgbClr val="920075"/>
                </a:solidFill>
                <a:latin typeface="Roboto"/>
                <a:ea typeface="Roboto"/>
                <a:cs typeface="Roboto"/>
              </a:rPr>
              <a:t>Notepad++ &lt; 8.8.9 Update Integrity Verification Vulnerability</a:t>
            </a:r>
            <a:endParaRPr kumimoji="0" lang="en-US" sz="2000" b="1" i="0" u="none" strike="noStrike" kern="1200" cap="none" spc="0" normalizeH="0" baseline="0" noProof="0">
              <a:ln>
                <a:noFill/>
              </a:ln>
              <a:solidFill>
                <a:srgbClr val="920075"/>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2695035"/>
            <a:ext cx="5989983" cy="1310860"/>
          </a:xfrm>
        </p:spPr>
        <p:txBody>
          <a:bodyPr/>
          <a:lstStyle/>
          <a:p>
            <a:r>
              <a:rPr lang="en-US"/>
              <a:t>Okta SMS (text) and voice disablement</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0" y="4162965"/>
            <a:ext cx="5989637" cy="1498600"/>
          </a:xfrm>
        </p:spPr>
        <p:txBody>
          <a:bodyPr>
            <a:normAutofit/>
          </a:bodyPr>
          <a:lstStyle/>
          <a:p>
            <a:pPr>
              <a:spcBef>
                <a:spcPts val="500"/>
              </a:spcBef>
            </a:pPr>
            <a:endParaRPr lang="en-US" sz="1900">
              <a:latin typeface="Roboto" panose="02000000000000000000" pitchFamily="2" charset="0"/>
              <a:ea typeface="Roboto" panose="02000000000000000000" pitchFamily="2" charset="0"/>
            </a:endParaRPr>
          </a:p>
          <a:p>
            <a:pPr>
              <a:spcBef>
                <a:spcPts val="500"/>
              </a:spcBef>
            </a:pPr>
            <a:endParaRPr lang="en-US" sz="1900">
              <a:latin typeface="Roboto" panose="02000000000000000000" pitchFamily="2" charset="0"/>
              <a:ea typeface="Roboto" panose="02000000000000000000" pitchFamily="2" charset="0"/>
            </a:endParaRPr>
          </a:p>
          <a:p>
            <a:pPr>
              <a:spcBef>
                <a:spcPts val="500"/>
              </a:spcBef>
            </a:pPr>
            <a:r>
              <a:rPr lang="en-US" sz="1900">
                <a:latin typeface="Roboto" panose="02000000000000000000" pitchFamily="2" charset="0"/>
                <a:ea typeface="Roboto" panose="02000000000000000000" pitchFamily="2" charset="0"/>
              </a:rPr>
              <a:t>Luis Lugo</a:t>
            </a:r>
            <a:r>
              <a:rPr lang="en-US" sz="1900"/>
              <a:t> </a:t>
            </a:r>
          </a:p>
          <a:p>
            <a:pPr>
              <a:spcBef>
                <a:spcPts val="500"/>
              </a:spcBef>
            </a:pPr>
            <a:r>
              <a:rPr lang="en-US" sz="1900"/>
              <a:t>Service Owner</a:t>
            </a:r>
          </a:p>
          <a:p>
            <a:endParaRPr lang="en-US"/>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March 2026</a:t>
            </a:r>
          </a:p>
        </p:txBody>
      </p:sp>
    </p:spTree>
    <p:extLst>
      <p:ext uri="{BB962C8B-B14F-4D97-AF65-F5344CB8AC3E}">
        <p14:creationId xmlns:p14="http://schemas.microsoft.com/office/powerpoint/2010/main" val="242016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D5B9-F6AE-40FF-DE85-FDD10E6B337B}"/>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5B8C175-26EB-5A16-DE42-E02C3CD098F6}"/>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1FF3020-82F7-FF5E-5B63-A6B3A2483872}"/>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80CCF8E6-C8A4-7F9B-3C49-756756E6D33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2B7BDD6-8FBD-4D9E-5AAC-8544A7A35991}"/>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E2D4F348-932F-BBE6-1B11-88D555F689C5}"/>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spcBef>
                <a:spcPts val="1000"/>
              </a:spcBef>
              <a:buClr>
                <a:srgbClr val="920075"/>
              </a:buClr>
              <a:defRPr/>
            </a:pPr>
            <a:r>
              <a:rPr lang="en-US"/>
              <a:t>VCCC portal rebranding </a:t>
            </a:r>
            <a:endParaRPr kumimoji="0" lang="en-US"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pic>
        <p:nvPicPr>
          <p:cNvPr id="1026" name="Picture 2" descr="screenshot of the new look of the VCCC portal">
            <a:extLst>
              <a:ext uri="{FF2B5EF4-FFF2-40B4-BE49-F238E27FC236}">
                <a16:creationId xmlns:a16="http://schemas.microsoft.com/office/drawing/2014/main" id="{ECF84C70-B78F-AC47-0BA8-1109BCAA0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 y="2518610"/>
            <a:ext cx="8220273" cy="37440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81189F6-EFC5-BBA1-5C0B-B61BBE4B290B}"/>
              </a:ext>
            </a:extLst>
          </p:cNvPr>
          <p:cNvSpPr txBox="1"/>
          <p:nvPr/>
        </p:nvSpPr>
        <p:spPr>
          <a:xfrm>
            <a:off x="885977" y="1387960"/>
            <a:ext cx="10275125" cy="1169551"/>
          </a:xfrm>
          <a:prstGeom prst="rect">
            <a:avLst/>
          </a:prstGeom>
          <a:noFill/>
        </p:spPr>
        <p:txBody>
          <a:bodyPr wrap="square">
            <a:spAutoFit/>
          </a:bodyPr>
          <a:lstStyle/>
          <a:p>
            <a:pPr>
              <a:buNone/>
            </a:pPr>
            <a:r>
              <a:rPr lang="en-US" sz="1400" b="1">
                <a:effectLst/>
                <a:latin typeface="Roboto" panose="02000000000000000000" pitchFamily="2" charset="0"/>
                <a:ea typeface="Roboto" panose="02000000000000000000" pitchFamily="2" charset="0"/>
              </a:rPr>
              <a:t>The look and feel of the VITA service catalog will be modified to align with VITA branding guidelines. Development of the branding updates has been completed in our service catalog test environment. Implementation of updates will follow shortly.   </a:t>
            </a:r>
            <a:endParaRPr lang="en-US" sz="1400" b="1">
              <a:latin typeface="Roboto" panose="02000000000000000000" pitchFamily="2" charset="0"/>
              <a:ea typeface="Roboto" panose="02000000000000000000" pitchFamily="2" charset="0"/>
            </a:endParaRPr>
          </a:p>
          <a:p>
            <a:pPr>
              <a:buNone/>
            </a:pPr>
            <a:r>
              <a:rPr lang="en-US" sz="1400" b="1">
                <a:effectLst/>
                <a:latin typeface="Roboto" panose="02000000000000000000" pitchFamily="2" charset="0"/>
                <a:ea typeface="Roboto" panose="02000000000000000000" pitchFamily="2" charset="0"/>
              </a:rPr>
              <a:t>  </a:t>
            </a:r>
            <a:endParaRPr lang="en-US" sz="1400" b="1">
              <a:latin typeface="Roboto" panose="02000000000000000000" pitchFamily="2" charset="0"/>
              <a:ea typeface="Roboto" panose="02000000000000000000" pitchFamily="2" charset="0"/>
            </a:endParaRPr>
          </a:p>
          <a:p>
            <a:pPr>
              <a:buNone/>
            </a:pPr>
            <a:r>
              <a:rPr lang="en-US" sz="1400" b="1">
                <a:effectLst/>
                <a:latin typeface="Roboto" panose="02000000000000000000" pitchFamily="2" charset="0"/>
                <a:ea typeface="Roboto" panose="02000000000000000000" pitchFamily="2" charset="0"/>
              </a:rPr>
              <a:t>When finalized, we will communicate the change date and send a newsletter that previews the changes. </a:t>
            </a:r>
            <a:endParaRPr lang="en-US" sz="1400" b="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25244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19E8-877E-8B6F-8401-01D0810C6F38}"/>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DC75B67-C482-002D-327E-45660A6674A4}"/>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626C158-37A2-80B4-7899-679BB800C15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11CEC3E-A0EA-62E2-6937-CEC3ADBB84A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FB79BF09-91C8-9F9D-412A-3D20C1D55E9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5C717820-9E29-B8E9-3324-A0954EDE1611}"/>
              </a:ext>
            </a:extLst>
          </p:cNvPr>
          <p:cNvSpPr>
            <a:spLocks noGrp="1"/>
          </p:cNvSpPr>
          <p:nvPr>
            <p:ph type="title" idx="4294967295"/>
          </p:nvPr>
        </p:nvSpPr>
        <p:spPr>
          <a:xfrm>
            <a:off x="765160" y="207670"/>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lvl="0">
              <a:spcBef>
                <a:spcPts val="1000"/>
              </a:spcBef>
              <a:buClr>
                <a:srgbClr val="920075"/>
              </a:buClr>
              <a:defRPr/>
            </a:pPr>
            <a:r>
              <a:rPr lang="en-US" sz="2800" dirty="0"/>
              <a:t>Managing Disabled Accounts in COV AD and M365</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C2D6F7FC-50C4-AE57-3C85-5AD1EF6AE8BD}"/>
              </a:ext>
            </a:extLst>
          </p:cNvPr>
          <p:cNvSpPr txBox="1">
            <a:spLocks/>
          </p:cNvSpPr>
          <p:nvPr/>
        </p:nvSpPr>
        <p:spPr>
          <a:xfrm>
            <a:off x="333110" y="5540022"/>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0" indent="0">
              <a:lnSpc>
                <a:spcPct val="170000"/>
              </a:lnSpc>
              <a:spcBef>
                <a:spcPts val="0"/>
              </a:spcBef>
              <a:buNone/>
              <a:defRPr/>
            </a:pPr>
            <a:r>
              <a:rPr kumimoji="0" lang="en-US" sz="2400" b="1" i="0" u="none" strike="noStrike" kern="1200" cap="none" spc="0" normalizeH="0" baseline="0" noProof="0" dirty="0">
                <a:ln>
                  <a:noFill/>
                </a:ln>
                <a:solidFill>
                  <a:srgbClr val="414042"/>
                </a:solidFill>
                <a:effectLst/>
                <a:uLnTx/>
                <a:uFillTx/>
                <a:latin typeface="Roboto"/>
                <a:ea typeface="Roboto"/>
                <a:cs typeface="Roboto"/>
              </a:rPr>
              <a:t> </a:t>
            </a:r>
            <a:r>
              <a:rPr lang="en-US" sz="2400" dirty="0">
                <a:hlinkClick r:id="rId4" tooltip="https://covgov.sharepoint.com/sites/vita-connections-external/sitepages/vita-service-catalog-update--feb.-19(1).aspx?xsdata=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3d&amp;sdata=vknit0cvs1j5bjrqbefyt3ptmhavmmjnsc9hzul6nffiuzfeam9zohmxzz0%3d&amp;ovuser=620ae5a9-4ec1-4fa0-8641-5d9f386c7309%2cjohanna.opolski%40vita.virginia.gov"/>
              </a:rPr>
              <a:t>VITA service catalog update: Feb. 19</a:t>
            </a:r>
            <a:endParaRPr kumimoji="0" lang="en-US" sz="1400" b="1" i="0" u="none" strike="noStrike" kern="1200" cap="none" spc="0" normalizeH="0" baseline="0" noProof="0" dirty="0">
              <a:ln>
                <a:noFill/>
              </a:ln>
              <a:solidFill>
                <a:srgbClr val="920075"/>
              </a:solidFill>
              <a:effectLst/>
              <a:uLnTx/>
              <a:uFillTx/>
              <a:latin typeface="Roboto"/>
              <a:ea typeface="Roboto"/>
              <a:cs typeface="Roboto"/>
            </a:endParaRPr>
          </a:p>
        </p:txBody>
      </p:sp>
      <p:sp>
        <p:nvSpPr>
          <p:cNvPr id="12" name="TextBox 11">
            <a:extLst>
              <a:ext uri="{FF2B5EF4-FFF2-40B4-BE49-F238E27FC236}">
                <a16:creationId xmlns:a16="http://schemas.microsoft.com/office/drawing/2014/main" id="{E583E8B9-7F30-63D1-55DE-A7778B2693C0}"/>
              </a:ext>
            </a:extLst>
          </p:cNvPr>
          <p:cNvSpPr txBox="1"/>
          <p:nvPr/>
        </p:nvSpPr>
        <p:spPr>
          <a:xfrm>
            <a:off x="593589" y="1317978"/>
            <a:ext cx="10552024" cy="4524315"/>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When a Commonwealth of Virginia (COV) active directory (AD) account is disabled, it stops syncing to Microsoft 365 (M365), and the associated resources—such as the mailbox and OneDrive—entering a soft-deleted state.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Re-enable within 30 days: If the account is re-enabled during this period, it will resync and restore access to the original resources.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After 30 days: Resources are hard-deleted and cannot be recovered directly. While historical data remains searchable in Microsoft Purview (as all COV data is archived), the user will receive new resources (mailbox, OneDrive, etc.) upon re-enabling. To access historical data, the agency’s Purview administrator must run a search and export the data, which the user can then import into their new account. </a:t>
            </a:r>
          </a:p>
          <a:p>
            <a:r>
              <a:rPr lang="en-US" b="1" dirty="0">
                <a:latin typeface="Roboto" panose="02000000000000000000" pitchFamily="2" charset="0"/>
                <a:ea typeface="Roboto" panose="02000000000000000000" pitchFamily="2" charset="0"/>
              </a:rPr>
              <a:t>Recommended steps to avoid data loss:</a:t>
            </a:r>
          </a:p>
          <a:p>
            <a:r>
              <a:rPr lang="en-US" dirty="0">
                <a:latin typeface="Roboto" panose="02000000000000000000" pitchFamily="2" charset="0"/>
                <a:ea typeface="Roboto" panose="02000000000000000000" pitchFamily="2" charset="0"/>
              </a:rPr>
              <a:t>Ensure regular logins: Users—including contractors—should log into their COV account at least once per month to prevent automatic disabling due to inactivity. </a:t>
            </a:r>
          </a:p>
          <a:p>
            <a:r>
              <a:rPr lang="en-US" dirty="0">
                <a:latin typeface="Roboto" panose="02000000000000000000" pitchFamily="2" charset="0"/>
                <a:ea typeface="Roboto" panose="02000000000000000000" pitchFamily="2" charset="0"/>
              </a:rPr>
              <a:t>Plan for extended inactivity: If a user will be inactive for an extended period, submit a request using the Temporary Disable COV Account catalog form. This option flags the account to continue syncing with M365 even while disabled.</a:t>
            </a:r>
          </a:p>
        </p:txBody>
      </p:sp>
    </p:spTree>
    <p:extLst>
      <p:ext uri="{BB962C8B-B14F-4D97-AF65-F5344CB8AC3E}">
        <p14:creationId xmlns:p14="http://schemas.microsoft.com/office/powerpoint/2010/main" val="30157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48882-B242-052C-26D3-1352DE34A347}"/>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Virginia Cyber Security Partnership (VCSP)</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ED0FF768-BCD9-2A61-B648-9B63FF881B4B}"/>
              </a:ext>
            </a:extLst>
          </p:cNvPr>
          <p:cNvSpPr txBox="1"/>
          <p:nvPr/>
        </p:nvSpPr>
        <p:spPr>
          <a:xfrm>
            <a:off x="895610" y="1406045"/>
            <a:ext cx="60970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Who We Are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The VCSP is a </a:t>
            </a:r>
            <a:r>
              <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non‑profit collaboration between public and private sector cybersecurity professionals</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Established in 2012 to create a trusted community for discussing cyber threats and sharing best practices.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5" name="TextBox 4">
            <a:extLst>
              <a:ext uri="{FF2B5EF4-FFF2-40B4-BE49-F238E27FC236}">
                <a16:creationId xmlns:a16="http://schemas.microsoft.com/office/drawing/2014/main" id="{BBFEF877-5985-229D-A331-D5F8F568A847}"/>
              </a:ext>
            </a:extLst>
          </p:cNvPr>
          <p:cNvSpPr txBox="1"/>
          <p:nvPr/>
        </p:nvSpPr>
        <p:spPr>
          <a:xfrm>
            <a:off x="897699" y="3157603"/>
            <a:ext cx="6096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Strengthen cybersecurity across Virginia through:</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Education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K‑12 outreach, collegiate engagement, member workshops</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Collaboration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Networking, mentorship, small‑business cyber support</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Partnership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Working with law enforcement and supporting cyber policy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5C5922-C55F-D4EC-8E29-8BF4CF432CAF}"/>
              </a:ext>
            </a:extLst>
          </p:cNvPr>
          <p:cNvSpPr txBox="1"/>
          <p:nvPr/>
        </p:nvSpPr>
        <p:spPr>
          <a:xfrm>
            <a:off x="7463425" y="3429000"/>
            <a:ext cx="4237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Get Involved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VCSP is seeking volunteers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support mission programs and community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Interested? Contact: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Amy Braden – Director, IT Security Governance &amp; Compliance (VITA)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Virginia Cyber Security Partnership logo">
            <a:extLst>
              <a:ext uri="{FF2B5EF4-FFF2-40B4-BE49-F238E27FC236}">
                <a16:creationId xmlns:a16="http://schemas.microsoft.com/office/drawing/2014/main" id="{3170DF5C-2F47-B9FA-2283-74CB405CD9DA}"/>
              </a:ext>
            </a:extLst>
          </p:cNvPr>
          <p:cNvPicPr>
            <a:picLocks noChangeAspect="1"/>
          </p:cNvPicPr>
          <p:nvPr/>
        </p:nvPicPr>
        <p:blipFill>
          <a:blip r:embed="rId3"/>
          <a:stretch>
            <a:fillRect/>
          </a:stretch>
        </p:blipFill>
        <p:spPr>
          <a:xfrm>
            <a:off x="7960344" y="696435"/>
            <a:ext cx="3238500" cy="2333625"/>
          </a:xfrm>
          <a:prstGeom prst="rect">
            <a:avLst/>
          </a:prstGeom>
        </p:spPr>
      </p:pic>
    </p:spTree>
    <p:extLst>
      <p:ext uri="{BB962C8B-B14F-4D97-AF65-F5344CB8AC3E}">
        <p14:creationId xmlns:p14="http://schemas.microsoft.com/office/powerpoint/2010/main" val="262424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40374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a:xfrm>
            <a:off x="590407" y="508329"/>
            <a:ext cx="10515600" cy="676275"/>
          </a:xfrm>
        </p:spPr>
        <p:txBody>
          <a:bodyPr/>
          <a:lstStyle/>
          <a:p>
            <a:r>
              <a:rPr lang="en-US" dirty="0">
                <a:solidFill>
                  <a:srgbClr val="105A70"/>
                </a:solidFill>
                <a:latin typeface="Roboto"/>
                <a:ea typeface="Roboto"/>
                <a:cs typeface="Roboto"/>
              </a:rPr>
              <a:t>Upcoming Governance Office Hours</a:t>
            </a:r>
            <a:endParaRPr lang="en-US" dirty="0"/>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a:xfrm>
            <a:off x="6513407" y="1184604"/>
            <a:ext cx="5183188" cy="4818063"/>
          </a:xfrm>
        </p:spPr>
        <p:txBody>
          <a:bodyPr/>
          <a:lstStyle/>
          <a:p>
            <a:pPr lvl="0">
              <a:lnSpc>
                <a:spcPct val="100000"/>
              </a:lnSpc>
              <a:spcBef>
                <a:spcPts val="0"/>
              </a:spcBef>
              <a:buClrTx/>
              <a:defRPr/>
            </a:pPr>
            <a:r>
              <a:rPr lang="en-US" sz="2000" b="1" dirty="0">
                <a:solidFill>
                  <a:prstClr val="black"/>
                </a:solidFill>
                <a:latin typeface="Roboto"/>
                <a:ea typeface="Roboto"/>
                <a:cs typeface="Roboto"/>
              </a:rPr>
              <a:t>Governance Office Hours – </a:t>
            </a:r>
            <a:r>
              <a:rPr lang="en-US" sz="2000" dirty="0">
                <a:solidFill>
                  <a:prstClr val="black"/>
                </a:solidFill>
                <a:latin typeface="Roboto"/>
                <a:ea typeface="Roboto"/>
                <a:cs typeface="Roboto"/>
              </a:rPr>
              <a:t>a dedicated space for Agency ISOs and teams to bring their questions, concerns, or ideas.</a:t>
            </a:r>
          </a:p>
          <a:p>
            <a:pPr lvl="0">
              <a:lnSpc>
                <a:spcPct val="100000"/>
              </a:lnSpc>
              <a:spcBef>
                <a:spcPts val="0"/>
              </a:spcBef>
              <a:buClrTx/>
              <a:defRPr/>
            </a:pPr>
            <a:endParaRPr lang="en-US" b="1" dirty="0">
              <a:solidFill>
                <a:prstClr val="black"/>
              </a:solidFill>
              <a:latin typeface="Roboto"/>
              <a:ea typeface="Roboto"/>
              <a:cs typeface="Roboto"/>
            </a:endParaRPr>
          </a:p>
          <a:p>
            <a:pPr fontAlgn="t"/>
            <a:r>
              <a:rPr lang="en-US" sz="2000" b="1" dirty="0">
                <a:solidFill>
                  <a:prstClr val="black"/>
                </a:solidFill>
              </a:rPr>
              <a:t>March agenda: </a:t>
            </a:r>
            <a:r>
              <a:rPr lang="en-US" sz="2000" dirty="0"/>
              <a:t>SEC527 Crosswalk Update &amp; Commonly Missed Sections in Agencies Annual SAT - COOP &amp; DR</a:t>
            </a:r>
          </a:p>
          <a:p>
            <a:pPr marL="285750" lvl="0" indent="-285750">
              <a:lnSpc>
                <a:spcPct val="100000"/>
              </a:lnSpc>
              <a:spcBef>
                <a:spcPts val="0"/>
              </a:spcBef>
              <a:buClrTx/>
              <a:buFont typeface="Arial" panose="020B0604020202020204" pitchFamily="34" charset="0"/>
              <a:buChar char="•"/>
              <a:defRPr/>
            </a:pPr>
            <a:endParaRPr lang="en-US" b="1" dirty="0">
              <a:solidFill>
                <a:prstClr val="black"/>
              </a:solidFill>
            </a:endParaRPr>
          </a:p>
          <a:p>
            <a:pPr lvl="0">
              <a:lnSpc>
                <a:spcPct val="100000"/>
              </a:lnSpc>
              <a:spcBef>
                <a:spcPts val="0"/>
              </a:spcBef>
              <a:buClrTx/>
              <a:defRPr/>
            </a:pPr>
            <a:endParaRPr lang="en-US" b="1" dirty="0">
              <a:solidFill>
                <a:prstClr val="black"/>
              </a:solidFill>
            </a:endParaRPr>
          </a:p>
          <a:p>
            <a:pPr lvl="0">
              <a:lnSpc>
                <a:spcPct val="100000"/>
              </a:lnSpc>
              <a:spcBef>
                <a:spcPts val="0"/>
              </a:spcBef>
              <a:buClrTx/>
              <a:defRPr/>
            </a:pPr>
            <a:r>
              <a:rPr lang="en-US" b="1" dirty="0">
                <a:solidFill>
                  <a:prstClr val="black"/>
                </a:solidFill>
                <a:latin typeface="Roboto"/>
                <a:ea typeface="Roboto"/>
                <a:cs typeface="Roboto"/>
              </a:rPr>
              <a:t>Next Sessions:</a:t>
            </a:r>
          </a:p>
          <a:p>
            <a:pPr lvl="0">
              <a:lnSpc>
                <a:spcPct val="100000"/>
              </a:lnSpc>
              <a:spcBef>
                <a:spcPts val="0"/>
              </a:spcBef>
              <a:buClrTx/>
              <a:defRPr/>
            </a:pPr>
            <a:r>
              <a:rPr lang="en-US" b="1" dirty="0">
                <a:solidFill>
                  <a:prstClr val="black"/>
                </a:solidFill>
                <a:latin typeface="Roboto"/>
                <a:ea typeface="Roboto"/>
                <a:cs typeface="Roboto"/>
              </a:rPr>
              <a:t>March 10, 2026 | Microsoft Teams</a:t>
            </a:r>
          </a:p>
          <a:p>
            <a:pPr lvl="0">
              <a:lnSpc>
                <a:spcPct val="100000"/>
              </a:lnSpc>
              <a:spcBef>
                <a:spcPts val="0"/>
              </a:spcBef>
              <a:buClrTx/>
              <a:defRPr/>
            </a:pPr>
            <a:r>
              <a:rPr lang="en-US" b="1" dirty="0">
                <a:solidFill>
                  <a:prstClr val="black"/>
                </a:solidFill>
                <a:latin typeface="Roboto"/>
                <a:ea typeface="Roboto"/>
                <a:cs typeface="Roboto"/>
              </a:rPr>
              <a:t>[</a:t>
            </a:r>
            <a:r>
              <a:rPr lang="en-US" b="1" dirty="0">
                <a:solidFill>
                  <a:prstClr val="black"/>
                </a:solidFill>
                <a:latin typeface="Roboto"/>
                <a:ea typeface="Roboto"/>
                <a:cs typeface="Roboto"/>
                <a:hlinkClick r:id="rId2"/>
              </a:rPr>
              <a:t>Click here to register for the meeting</a:t>
            </a:r>
            <a:r>
              <a:rPr lang="en-US" b="1" dirty="0">
                <a:solidFill>
                  <a:prstClr val="black"/>
                </a:solidFill>
                <a:latin typeface="Roboto"/>
                <a:ea typeface="Roboto"/>
                <a:cs typeface="Roboto"/>
              </a:rPr>
              <a:t>]</a:t>
            </a:r>
          </a:p>
          <a:p>
            <a:r>
              <a:rPr lang="en-US" b="1" dirty="0"/>
              <a:t>April 8: [</a:t>
            </a:r>
            <a:r>
              <a:rPr lang="en-US" b="1" dirty="0">
                <a:hlinkClick r:id="rId3"/>
              </a:rPr>
              <a:t>Click here to register for the April meeting</a:t>
            </a:r>
            <a:r>
              <a:rPr lang="en-US" b="1" dirty="0"/>
              <a:t>]</a:t>
            </a:r>
          </a:p>
        </p:txBody>
      </p:sp>
      <p:sp>
        <p:nvSpPr>
          <p:cNvPr id="5" name="TextBox 4">
            <a:extLst>
              <a:ext uri="{FF2B5EF4-FFF2-40B4-BE49-F238E27FC236}">
                <a16:creationId xmlns:a16="http://schemas.microsoft.com/office/drawing/2014/main" id="{86C92797-C867-7F8C-D083-53FA355B49AB}"/>
              </a:ext>
            </a:extLst>
          </p:cNvPr>
          <p:cNvSpPr txBox="1"/>
          <p:nvPr/>
        </p:nvSpPr>
        <p:spPr>
          <a:xfrm>
            <a:off x="-133988" y="5804542"/>
            <a:ext cx="9076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Roboto"/>
                <a:cs typeface="Roboto"/>
              </a:rPr>
              <a:t>Let’s work together to strengthen governance across the Commonwealth!</a:t>
            </a:r>
          </a:p>
        </p:txBody>
      </p:sp>
      <p:pic>
        <p:nvPicPr>
          <p:cNvPr id="7" name="Picture 6" descr="Picture of a Lady in a yellow blazer sitting behind a laptop with the Virginia IT agency logo on the wall behind her. She has a welcoming smile on her face.">
            <a:extLst>
              <a:ext uri="{FF2B5EF4-FFF2-40B4-BE49-F238E27FC236}">
                <a16:creationId xmlns:a16="http://schemas.microsoft.com/office/drawing/2014/main" id="{CF863F11-DBCE-775A-AF3A-14D73517CFBB}"/>
              </a:ext>
            </a:extLst>
          </p:cNvPr>
          <p:cNvPicPr>
            <a:picLocks noChangeAspect="1"/>
          </p:cNvPicPr>
          <p:nvPr/>
        </p:nvPicPr>
        <p:blipFill>
          <a:blip r:embed="rId4"/>
          <a:stretch>
            <a:fillRect/>
          </a:stretch>
        </p:blipFill>
        <p:spPr>
          <a:xfrm>
            <a:off x="1793489" y="2461874"/>
            <a:ext cx="2457878" cy="1640378"/>
          </a:xfrm>
          <a:prstGeom prst="rect">
            <a:avLst/>
          </a:prstGeom>
        </p:spPr>
      </p:pic>
    </p:spTree>
    <p:extLst>
      <p:ext uri="{BB962C8B-B14F-4D97-AF65-F5344CB8AC3E}">
        <p14:creationId xmlns:p14="http://schemas.microsoft.com/office/powerpoint/2010/main" val="1244179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14042"/>
                </a:solidFill>
                <a:effectLst/>
                <a:uLnTx/>
                <a:uFillTx/>
                <a:latin typeface="Roboto"/>
                <a:ea typeface="Roboto"/>
                <a:cs typeface="Roboto"/>
              </a:rPr>
              <a:t>The next IS Orientation is being held on April 23,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April 23, from 9am to 4pm, registration closes April 7</a:t>
            </a:r>
            <a:r>
              <a:rPr kumimoji="0" lang="en-US" sz="3300" b="1" i="0" u="none" strike="noStrike" kern="1200" cap="none" spc="0" normalizeH="0" baseline="30000" noProof="0" dirty="0">
                <a:ln>
                  <a:noFill/>
                </a:ln>
                <a:solidFill>
                  <a:srgbClr val="414042"/>
                </a:solidFill>
                <a:effectLst/>
                <a:uLnTx/>
                <a:uFillTx/>
                <a:latin typeface="Roboto"/>
                <a:ea typeface="Roboto"/>
                <a:cs typeface="Roboto"/>
              </a:rPr>
              <a:t>th</a:t>
            </a:r>
            <a:r>
              <a:rPr kumimoji="0" lang="en-US" sz="3300" b="1" i="0" u="none" strike="noStrike" kern="1200" cap="none" spc="0" normalizeH="0" baseline="0" noProof="0" dirty="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Calibri"/>
              </a:rPr>
              <a:t>     </a:t>
            </a:r>
            <a:r>
              <a:rPr kumimoji="0" lang="en-US" sz="3300" b="1" i="0" u="none" strike="noStrike" kern="1200" cap="none" spc="0" normalizeH="0" baseline="0" noProof="0" dirty="0">
                <a:ln>
                  <a:noFill/>
                </a:ln>
                <a:solidFill>
                  <a:prstClr val="black"/>
                </a:solidFill>
                <a:effectLst/>
                <a:uLnTx/>
                <a:uFillTx/>
                <a:latin typeface="Roboto"/>
                <a:ea typeface="Roboto"/>
                <a:cs typeface="Calibri"/>
              </a:rPr>
              <a:t>7325 </a:t>
            </a:r>
            <a:r>
              <a:rPr kumimoji="0" lang="en-US" sz="3300" b="1" i="0" u="none" strike="noStrike" kern="1200" cap="none" spc="0" normalizeH="0" baseline="0" noProof="0">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dirty="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Visit </a:t>
            </a:r>
            <a:r>
              <a:rPr kumimoji="0" lang="en-US" sz="3300" b="1" i="0" u="none" strike="noStrike" kern="1200" cap="none" spc="0" normalizeH="0" baseline="0" noProof="0" dirty="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dirty="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8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https://covaconf.webex.com/weblink/register/r908b477733bd7adfbace299c8e431e4c</a:t>
            </a:r>
            <a:r>
              <a:rPr kumimoji="0" lang="en-US" sz="1800" b="0" i="0" u="none" strike="noStrike" kern="1200" cap="none" spc="0" normalizeH="0" baseline="0" noProof="0">
                <a:ln>
                  <a:noFill/>
                </a:ln>
                <a:solidFill>
                  <a:prstClr val="black"/>
                </a:solidFill>
                <a:effectLst/>
                <a:uLnTx/>
                <a:uFillTx/>
                <a:latin typeface="Roboto"/>
                <a:ea typeface="Roboto"/>
                <a:cs typeface="Roboto"/>
              </a:rPr>
              <a:t> </a:t>
            </a:r>
            <a:endParaRPr kumimoji="0" lang="en-US" sz="1400" b="0" i="0" u="none" strike="noStrike" kern="1200" cap="none" spc="0" normalizeH="0" baseline="0" noProof="0">
              <a:ln>
                <a:noFill/>
              </a:ln>
              <a:solidFill>
                <a:prstClr val="black"/>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March 11, 2026,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F248C-0E9C-1302-8B7E-A79E73DB244E}"/>
              </a:ext>
            </a:extLst>
          </p:cNvPr>
          <p:cNvSpPr>
            <a:spLocks noGrp="1"/>
          </p:cNvSpPr>
          <p:nvPr>
            <p:ph type="title" idx="4294967295"/>
          </p:nvPr>
        </p:nvSpPr>
        <p:spPr>
          <a:xfrm>
            <a:off x="492125" y="193675"/>
            <a:ext cx="7786688" cy="909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Public Sector Network: </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Government Innovation Showcase Virginia</a:t>
            </a:r>
          </a:p>
        </p:txBody>
      </p:sp>
      <p:sp>
        <p:nvSpPr>
          <p:cNvPr id="7" name="TextBox 6">
            <a:extLst>
              <a:ext uri="{FF2B5EF4-FFF2-40B4-BE49-F238E27FC236}">
                <a16:creationId xmlns:a16="http://schemas.microsoft.com/office/drawing/2014/main" id="{35A95766-0829-B606-EA99-3968FE0739EC}"/>
              </a:ext>
            </a:extLst>
          </p:cNvPr>
          <p:cNvSpPr txBox="1"/>
          <p:nvPr/>
        </p:nvSpPr>
        <p:spPr>
          <a:xfrm>
            <a:off x="205839" y="1951672"/>
            <a:ext cx="5890161" cy="2954655"/>
          </a:xfrm>
          <a:prstGeom prst="rect">
            <a:avLst/>
          </a:prstGeom>
          <a:noFill/>
        </p:spPr>
        <p:txBody>
          <a:bodyPr wrap="square" rtlCol="0">
            <a:spAutoFit/>
          </a:bodyPr>
          <a:lstStyle/>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When: April 23, 2026</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Where: Richmond Marriott Downtown,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Richmond, 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6" name="Picture 5" descr="Logo for the Public Sector Network">
            <a:extLst>
              <a:ext uri="{FF2B5EF4-FFF2-40B4-BE49-F238E27FC236}">
                <a16:creationId xmlns:a16="http://schemas.microsoft.com/office/drawing/2014/main" id="{0D2ED8C4-213C-3B6B-10C7-A040E2FC9D05}"/>
              </a:ext>
            </a:extLst>
          </p:cNvPr>
          <p:cNvPicPr>
            <a:picLocks noChangeAspect="1"/>
          </p:cNvPicPr>
          <p:nvPr/>
        </p:nvPicPr>
        <p:blipFill>
          <a:blip r:embed="rId2"/>
          <a:stretch>
            <a:fillRect/>
          </a:stretch>
        </p:blipFill>
        <p:spPr>
          <a:xfrm>
            <a:off x="492125" y="1146473"/>
            <a:ext cx="1797142" cy="762039"/>
          </a:xfrm>
          <a:prstGeom prst="rect">
            <a:avLst/>
          </a:prstGeom>
        </p:spPr>
      </p:pic>
      <p:sp>
        <p:nvSpPr>
          <p:cNvPr id="4" name="TextBox 3">
            <a:extLst>
              <a:ext uri="{FF2B5EF4-FFF2-40B4-BE49-F238E27FC236}">
                <a16:creationId xmlns:a16="http://schemas.microsoft.com/office/drawing/2014/main" id="{C8A28C7F-BB38-50E5-C5DD-2C28811D61A6}"/>
              </a:ext>
            </a:extLst>
          </p:cNvPr>
          <p:cNvSpPr txBox="1"/>
          <p:nvPr/>
        </p:nvSpPr>
        <p:spPr>
          <a:xfrm>
            <a:off x="205839" y="5495018"/>
            <a:ext cx="60979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Government Innovation Showcase Virginia - Event | Public Sector Network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Government Innovation Week logo White intitals on a redish background">
            <a:extLst>
              <a:ext uri="{FF2B5EF4-FFF2-40B4-BE49-F238E27FC236}">
                <a16:creationId xmlns:a16="http://schemas.microsoft.com/office/drawing/2014/main" id="{858E3625-5BF5-D480-0DA0-E71DC4D881C0}"/>
              </a:ext>
            </a:extLst>
          </p:cNvPr>
          <p:cNvPicPr>
            <a:picLocks noChangeAspect="1"/>
          </p:cNvPicPr>
          <p:nvPr/>
        </p:nvPicPr>
        <p:blipFill>
          <a:blip r:embed="rId4"/>
          <a:stretch>
            <a:fillRect/>
          </a:stretch>
        </p:blipFill>
        <p:spPr>
          <a:xfrm>
            <a:off x="5888183" y="1507086"/>
            <a:ext cx="6097978" cy="3698312"/>
          </a:xfrm>
          <a:prstGeom prst="rect">
            <a:avLst/>
          </a:prstGeom>
        </p:spPr>
      </p:pic>
    </p:spTree>
    <p:extLst>
      <p:ext uri="{BB962C8B-B14F-4D97-AF65-F5344CB8AC3E}">
        <p14:creationId xmlns:p14="http://schemas.microsoft.com/office/powerpoint/2010/main" val="213139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Virginia IT Agency">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B8F47D-265C-FE4C-5E7E-9CC627CDF1B4}"/>
              </a:ext>
            </a:extLst>
          </p:cNvPr>
          <p:cNvSpPr txBox="1"/>
          <p:nvPr/>
        </p:nvSpPr>
        <p:spPr>
          <a:xfrm>
            <a:off x="1256696" y="3006167"/>
            <a:ext cx="1535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rPr>
              <a:t>IMAGE</a:t>
            </a:r>
            <a:endParaRPr kumimoji="0" lang="en-US" sz="1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endParaRPr>
          </a:p>
        </p:txBody>
      </p:sp>
      <p:sp>
        <p:nvSpPr>
          <p:cNvPr id="9" name="Text Placeholder 8">
            <a:extLst>
              <a:ext uri="{FF2B5EF4-FFF2-40B4-BE49-F238E27FC236}">
                <a16:creationId xmlns:a16="http://schemas.microsoft.com/office/drawing/2014/main" id="{7399B764-445D-B882-5C59-0BB35D0677B3}"/>
              </a:ext>
            </a:extLst>
          </p:cNvPr>
          <p:cNvSpPr>
            <a:spLocks noGrp="1"/>
          </p:cNvSpPr>
          <p:nvPr>
            <p:ph type="body" sz="quarter" idx="12"/>
          </p:nvPr>
        </p:nvSpPr>
        <p:spPr>
          <a:xfrm>
            <a:off x="894029" y="3167827"/>
            <a:ext cx="6980452" cy="1037399"/>
          </a:xfrm>
        </p:spPr>
        <p:txBody>
          <a:bodyPr vert="horz" lIns="91440" tIns="45720" rIns="91440" bIns="45720" rtlCol="0" anchor="t">
            <a:normAutofit fontScale="92500" lnSpcReduction="20000"/>
          </a:bodyPr>
          <a:lstStyle/>
          <a:p>
            <a:pPr algn="ctr"/>
            <a:r>
              <a:rPr lang="en-US">
                <a:solidFill>
                  <a:srgbClr val="005E6E"/>
                </a:solidFill>
                <a:latin typeface="Rajdhani"/>
                <a:ea typeface="Roboto"/>
              </a:rPr>
              <a:t>Welcome to the March 4, 2026</a:t>
            </a:r>
            <a:endParaRPr lang="en-US"/>
          </a:p>
          <a:p>
            <a:pPr algn="ctr"/>
            <a:r>
              <a:rPr lang="en-US">
                <a:solidFill>
                  <a:srgbClr val="005E6E"/>
                </a:solidFill>
                <a:latin typeface="Rajdhani"/>
                <a:ea typeface="Roboto"/>
              </a:rPr>
              <a:t>  ISOAG Meeting</a:t>
            </a:r>
            <a:endParaRPr lang="en-US"/>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470327" y="4537119"/>
            <a:ext cx="58262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DF88-239A-BCD8-97F9-D8A84147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4D9E2-5065-55FA-178C-3050246BD4BF}"/>
              </a:ext>
            </a:extLst>
          </p:cNvPr>
          <p:cNvSpPr>
            <a:spLocks noGrp="1"/>
          </p:cNvSpPr>
          <p:nvPr>
            <p:ph type="title"/>
          </p:nvPr>
        </p:nvSpPr>
        <p:spPr>
          <a:xfrm>
            <a:off x="838200" y="206100"/>
            <a:ext cx="10515600" cy="1151943"/>
          </a:xfrm>
        </p:spPr>
        <p:txBody>
          <a:bodyPr/>
          <a:lstStyle/>
          <a:p>
            <a:r>
              <a:rPr lang="en-US"/>
              <a:t>Agenda</a:t>
            </a:r>
          </a:p>
        </p:txBody>
      </p:sp>
      <p:sp>
        <p:nvSpPr>
          <p:cNvPr id="3" name="Content Placeholder 2">
            <a:extLst>
              <a:ext uri="{FF2B5EF4-FFF2-40B4-BE49-F238E27FC236}">
                <a16:creationId xmlns:a16="http://schemas.microsoft.com/office/drawing/2014/main" id="{18350298-273F-B76A-82EA-AF8E84E31C16}"/>
              </a:ext>
            </a:extLst>
          </p:cNvPr>
          <p:cNvSpPr>
            <a:spLocks noGrp="1"/>
          </p:cNvSpPr>
          <p:nvPr>
            <p:ph idx="1"/>
          </p:nvPr>
        </p:nvSpPr>
        <p:spPr>
          <a:xfrm>
            <a:off x="838200" y="1666051"/>
            <a:ext cx="10515600" cy="4351338"/>
          </a:xfrm>
        </p:spPr>
        <p:txBody>
          <a:bodyPr vert="horz" lIns="91440" tIns="45720" rIns="91440" bIns="45720" rtlCol="0" anchor="t">
            <a:noAutofit/>
          </a:bodyPr>
          <a:lstStyle/>
          <a:p>
            <a:pPr marL="342900" indent="-342900">
              <a:lnSpc>
                <a:spcPct val="150000"/>
              </a:lnSpc>
              <a:buFont typeface="Wingdings" panose="05000000000000000000" pitchFamily="2" charset="2"/>
              <a:buChar char="§"/>
            </a:pPr>
            <a:r>
              <a:rPr lang="en-US" b="0">
                <a:latin typeface="Roboto"/>
                <a:ea typeface="Roboto"/>
                <a:cs typeface="Roboto"/>
              </a:rPr>
              <a:t>Status and updates</a:t>
            </a:r>
            <a:endParaRPr lang="en-US" b="0"/>
          </a:p>
          <a:p>
            <a:pPr marL="342900" indent="-342900">
              <a:lnSpc>
                <a:spcPct val="150000"/>
              </a:lnSpc>
              <a:buFont typeface="Wingdings" panose="05000000000000000000" pitchFamily="2" charset="2"/>
              <a:buChar char="§"/>
            </a:pPr>
            <a:r>
              <a:rPr lang="en-US" b="0">
                <a:latin typeface="Roboto"/>
                <a:ea typeface="Roboto"/>
                <a:cs typeface="Roboto"/>
              </a:rPr>
              <a:t>Lessons learned</a:t>
            </a:r>
            <a:endParaRPr lang="en-US"/>
          </a:p>
          <a:p>
            <a:pPr marL="342900" indent="-342900">
              <a:lnSpc>
                <a:spcPct val="150000"/>
              </a:lnSpc>
              <a:buFont typeface="Wingdings" panose="05000000000000000000" pitchFamily="2" charset="2"/>
              <a:buChar char="§"/>
            </a:pPr>
            <a:r>
              <a:rPr lang="en-US" b="0">
                <a:latin typeface="Roboto"/>
                <a:ea typeface="Roboto"/>
                <a:cs typeface="Roboto"/>
              </a:rPr>
              <a:t>Next steps</a:t>
            </a:r>
            <a:endParaRPr lang="en-US"/>
          </a:p>
          <a:p>
            <a:pPr marL="342900" indent="-342900">
              <a:lnSpc>
                <a:spcPct val="150000"/>
              </a:lnSpc>
              <a:buFont typeface="Wingdings" panose="05000000000000000000" pitchFamily="2" charset="2"/>
              <a:buChar char="§"/>
            </a:pPr>
            <a:r>
              <a:rPr lang="en-US" b="0">
                <a:latin typeface="Roboto"/>
                <a:ea typeface="Roboto"/>
                <a:cs typeface="Roboto"/>
              </a:rPr>
              <a:t>Available resources </a:t>
            </a:r>
          </a:p>
          <a:p>
            <a:endParaRPr lang="en-US"/>
          </a:p>
          <a:p>
            <a:endParaRPr lang="en-US" b="0">
              <a:cs typeface="Roboto"/>
            </a:endParaRPr>
          </a:p>
        </p:txBody>
      </p:sp>
    </p:spTree>
    <p:extLst>
      <p:ext uri="{BB962C8B-B14F-4D97-AF65-F5344CB8AC3E}">
        <p14:creationId xmlns:p14="http://schemas.microsoft.com/office/powerpoint/2010/main" val="178771302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D08DE-DA9C-2420-BAA6-9038D99DE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CEB48-20D4-61FF-C1CC-2E09C5567343}"/>
              </a:ext>
            </a:extLst>
          </p:cNvPr>
          <p:cNvSpPr>
            <a:spLocks noGrp="1"/>
          </p:cNvSpPr>
          <p:nvPr>
            <p:ph type="title"/>
          </p:nvPr>
        </p:nvSpPr>
        <p:spPr>
          <a:xfrm>
            <a:off x="838200" y="456357"/>
            <a:ext cx="10515600" cy="1325563"/>
          </a:xfrm>
        </p:spPr>
        <p:txBody>
          <a:bodyPr/>
          <a:lstStyle/>
          <a:p>
            <a:r>
              <a:rPr lang="en-US">
                <a:latin typeface="Roboto"/>
                <a:ea typeface="Roboto"/>
                <a:cs typeface="Roboto"/>
              </a:rPr>
              <a:t>Status and updates</a:t>
            </a:r>
            <a:br>
              <a:rPr lang="en-US"/>
            </a:br>
            <a:endParaRPr lang="en-US">
              <a:cs typeface="Roboto"/>
            </a:endParaRPr>
          </a:p>
        </p:txBody>
      </p:sp>
      <p:sp>
        <p:nvSpPr>
          <p:cNvPr id="3" name="Content Placeholder 2">
            <a:extLst>
              <a:ext uri="{FF2B5EF4-FFF2-40B4-BE49-F238E27FC236}">
                <a16:creationId xmlns:a16="http://schemas.microsoft.com/office/drawing/2014/main" id="{947B9285-C34E-8644-BC58-86DAF484C209}"/>
              </a:ext>
            </a:extLst>
          </p:cNvPr>
          <p:cNvSpPr>
            <a:spLocks noGrp="1"/>
          </p:cNvSpPr>
          <p:nvPr>
            <p:ph sz="half" idx="1"/>
          </p:nvPr>
        </p:nvSpPr>
        <p:spPr>
          <a:xfrm>
            <a:off x="838200" y="1715271"/>
            <a:ext cx="10606238" cy="3976025"/>
          </a:xfrm>
        </p:spPr>
        <p:txBody>
          <a:bodyPr vert="horz" lIns="91440" tIns="45720" rIns="91440" bIns="45720" rtlCol="0" anchor="t">
            <a:noAutofit/>
          </a:bodyPr>
          <a:lstStyle/>
          <a:p>
            <a:pPr marL="342900" indent="-342900">
              <a:lnSpc>
                <a:spcPct val="100000"/>
              </a:lnSpc>
              <a:spcBef>
                <a:spcPts val="0"/>
              </a:spcBef>
              <a:buFont typeface="Arial" panose="020B0604020202020204" pitchFamily="34" charset="0"/>
              <a:buChar char="•"/>
            </a:pPr>
            <a:r>
              <a:rPr lang="en-US">
                <a:latin typeface="Roboto"/>
                <a:ea typeface="Roboto"/>
                <a:cs typeface="Roboto"/>
              </a:rPr>
              <a:t>23</a:t>
            </a:r>
            <a:r>
              <a:rPr lang="en-US" b="0">
                <a:latin typeface="Roboto"/>
                <a:ea typeface="Roboto"/>
                <a:cs typeface="Roboto"/>
              </a:rPr>
              <a:t> agencies have completed disablement for agency users</a:t>
            </a:r>
            <a:endParaRPr lang="en-US">
              <a:cs typeface="Roboto"/>
            </a:endParaRPr>
          </a:p>
          <a:p>
            <a:pPr marL="342900" indent="-342900">
              <a:lnSpc>
                <a:spcPct val="100000"/>
              </a:lnSpc>
              <a:spcBef>
                <a:spcPts val="0"/>
              </a:spcBef>
              <a:buFont typeface="Arial" panose="020B0604020202020204" pitchFamily="34" charset="0"/>
              <a:buChar char="•"/>
            </a:pPr>
            <a:endParaRPr lang="en-US" b="0">
              <a:latin typeface="Roboto"/>
              <a:ea typeface="Roboto"/>
              <a:cs typeface="Roboto"/>
            </a:endParaRPr>
          </a:p>
          <a:p>
            <a:pPr marL="342900" indent="-342900">
              <a:lnSpc>
                <a:spcPct val="100000"/>
              </a:lnSpc>
              <a:spcBef>
                <a:spcPts val="0"/>
              </a:spcBef>
              <a:buFont typeface="Arial" panose="020B0604020202020204" pitchFamily="34" charset="0"/>
              <a:buChar char="•"/>
            </a:pPr>
            <a:r>
              <a:rPr lang="en-US">
                <a:latin typeface="Roboto"/>
                <a:ea typeface="Roboto"/>
                <a:cs typeface="Roboto"/>
              </a:rPr>
              <a:t>Now scheduling all agencies </a:t>
            </a:r>
            <a:endParaRPr lang="en-US">
              <a:cs typeface="Roboto"/>
            </a:endParaRPr>
          </a:p>
          <a:p>
            <a:pPr marL="342900" indent="-342900">
              <a:lnSpc>
                <a:spcPct val="100000"/>
              </a:lnSpc>
              <a:spcBef>
                <a:spcPts val="0"/>
              </a:spcBef>
              <a:buFont typeface="Arial" panose="020B0604020202020204" pitchFamily="34" charset="0"/>
              <a:buChar char="•"/>
            </a:pPr>
            <a:endParaRPr lang="en-US">
              <a:latin typeface="Roboto"/>
              <a:ea typeface="Roboto"/>
              <a:cs typeface="Roboto"/>
            </a:endParaRPr>
          </a:p>
          <a:p>
            <a:pPr marL="342900" indent="-342900">
              <a:lnSpc>
                <a:spcPct val="100000"/>
              </a:lnSpc>
              <a:spcBef>
                <a:spcPts val="0"/>
              </a:spcBef>
              <a:buFont typeface="Arial" panose="020B0604020202020204" pitchFamily="34" charset="0"/>
              <a:buChar char="•"/>
            </a:pPr>
            <a:r>
              <a:rPr lang="en-US" b="0">
                <a:latin typeface="Roboto"/>
                <a:ea typeface="Roboto"/>
                <a:cs typeface="Roboto"/>
              </a:rPr>
              <a:t>Tentative schedules are shared by business relationship managers (BRM) </a:t>
            </a:r>
          </a:p>
          <a:p>
            <a:pPr marL="800100" lvl="1" indent="-342900">
              <a:lnSpc>
                <a:spcPct val="100000"/>
              </a:lnSpc>
              <a:spcBef>
                <a:spcPts val="0"/>
              </a:spcBef>
              <a:buFont typeface="Arial" panose="020B0604020202020204" pitchFamily="34" charset="0"/>
              <a:buChar char="•"/>
            </a:pPr>
            <a:r>
              <a:rPr lang="en-US" sz="2000" b="0">
                <a:latin typeface="Roboto"/>
                <a:ea typeface="Roboto"/>
                <a:cs typeface="Roboto"/>
              </a:rPr>
              <a:t>Large agencies are expected to be scheduled over multiple days</a:t>
            </a:r>
          </a:p>
          <a:p>
            <a:pPr marL="800100" lvl="1" indent="-342900">
              <a:lnSpc>
                <a:spcPct val="100000"/>
              </a:lnSpc>
              <a:spcBef>
                <a:spcPts val="0"/>
              </a:spcBef>
              <a:buFont typeface="Arial" panose="020B0604020202020204" pitchFamily="34" charset="0"/>
              <a:buChar char="•"/>
            </a:pPr>
            <a:endParaRPr lang="en-US" sz="2000">
              <a:latin typeface="Roboto"/>
              <a:ea typeface="Roboto"/>
              <a:cs typeface="Roboto"/>
            </a:endParaRPr>
          </a:p>
          <a:p>
            <a:pPr marL="342900" indent="-342900">
              <a:lnSpc>
                <a:spcPct val="100000"/>
              </a:lnSpc>
              <a:spcBef>
                <a:spcPts val="0"/>
              </a:spcBef>
              <a:buFont typeface="Arial" panose="020B0604020202020204" pitchFamily="34" charset="0"/>
              <a:buChar char="•"/>
            </a:pPr>
            <a:r>
              <a:rPr lang="en-US" b="0">
                <a:latin typeface="Roboto"/>
                <a:ea typeface="Roboto"/>
                <a:cs typeface="Roboto"/>
              </a:rPr>
              <a:t>End-user message has been refined and shared with BRMs</a:t>
            </a:r>
          </a:p>
          <a:p>
            <a:pPr marL="342900" indent="-342900">
              <a:lnSpc>
                <a:spcPct val="110000"/>
              </a:lnSpc>
              <a:buFont typeface="Arial" panose="020B0604020202020204" pitchFamily="34" charset="0"/>
              <a:buChar char="•"/>
            </a:pPr>
            <a:endParaRPr lang="en-US" b="0">
              <a:latin typeface="Roboto"/>
              <a:ea typeface="Roboto"/>
              <a:cs typeface="Roboto"/>
            </a:endParaRPr>
          </a:p>
          <a:p>
            <a:pPr marL="342900" indent="-342900">
              <a:lnSpc>
                <a:spcPct val="110000"/>
              </a:lnSpc>
              <a:buFont typeface="Arial" panose="020B0604020202020204" pitchFamily="34" charset="0"/>
              <a:buChar char="•"/>
            </a:pPr>
            <a:endParaRPr lang="en-US" b="0">
              <a:cs typeface="Roboto"/>
            </a:endParaRPr>
          </a:p>
          <a:p>
            <a:pPr marL="342900" indent="-342900">
              <a:lnSpc>
                <a:spcPct val="110000"/>
              </a:lnSpc>
              <a:buFont typeface="Arial" panose="020B0604020202020204" pitchFamily="34" charset="0"/>
              <a:buChar char="•"/>
            </a:pPr>
            <a:endParaRPr lang="en-US"/>
          </a:p>
        </p:txBody>
      </p:sp>
    </p:spTree>
    <p:extLst>
      <p:ext uri="{BB962C8B-B14F-4D97-AF65-F5344CB8AC3E}">
        <p14:creationId xmlns:p14="http://schemas.microsoft.com/office/powerpoint/2010/main" val="348224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35BA3-F507-1ECB-F031-D54D3172E611}"/>
              </a:ext>
            </a:extLst>
          </p:cNvPr>
          <p:cNvSpPr>
            <a:spLocks noGrp="1"/>
          </p:cNvSpPr>
          <p:nvPr>
            <p:ph sz="half" idx="1"/>
          </p:nvPr>
        </p:nvSpPr>
        <p:spPr>
          <a:xfrm>
            <a:off x="838199" y="1436472"/>
            <a:ext cx="10375233" cy="4465069"/>
          </a:xfrm>
        </p:spPr>
        <p:txBody>
          <a:bodyPr vert="horz" lIns="91440" tIns="45720" rIns="91440" bIns="45720" rtlCol="0" anchor="t">
            <a:noAutofit/>
          </a:bodyPr>
          <a:lstStyle/>
          <a:p>
            <a:pPr marL="342900" indent="-342900">
              <a:buFont typeface="Arial" panose="020B0604020202020204" pitchFamily="34" charset="0"/>
              <a:buChar char="•"/>
            </a:pPr>
            <a:r>
              <a:rPr lang="en-US" b="0">
                <a:latin typeface="Roboto"/>
                <a:ea typeface="Roboto"/>
                <a:cs typeface="Roboto"/>
              </a:rPr>
              <a:t>Communications to end-users </a:t>
            </a:r>
          </a:p>
          <a:p>
            <a:pPr marL="800100" lvl="1" indent="-342900">
              <a:buFont typeface="Arial" panose="020B0604020202020204" pitchFamily="34" charset="0"/>
              <a:buChar char="•"/>
            </a:pPr>
            <a:r>
              <a:rPr lang="en-US" sz="2000" b="0">
                <a:latin typeface="Roboto"/>
                <a:ea typeface="Roboto"/>
                <a:cs typeface="Roboto"/>
              </a:rPr>
              <a:t>Remember their passcode</a:t>
            </a:r>
          </a:p>
          <a:p>
            <a:pPr marL="800100" lvl="1" indent="-342900">
              <a:buFont typeface="Arial" panose="020B0604020202020204" pitchFamily="34" charset="0"/>
              <a:buChar char="•"/>
            </a:pPr>
            <a:r>
              <a:rPr lang="en-US" sz="2000">
                <a:latin typeface="Roboto"/>
                <a:ea typeface="Roboto"/>
                <a:cs typeface="Roboto"/>
              </a:rPr>
              <a:t>COV password vs. Okta Verify passcode</a:t>
            </a:r>
          </a:p>
          <a:p>
            <a:pPr marL="800100" lvl="1" indent="-342900">
              <a:buFont typeface="Arial" panose="020B0604020202020204" pitchFamily="34" charset="0"/>
              <a:buChar char="•"/>
            </a:pPr>
            <a:r>
              <a:rPr lang="en-US" sz="2000">
                <a:latin typeface="Roboto"/>
                <a:ea typeface="Roboto"/>
                <a:cs typeface="Roboto"/>
              </a:rPr>
              <a:t>User can reset their own MFA if needed</a:t>
            </a:r>
          </a:p>
          <a:p>
            <a:pPr lvl="1"/>
            <a:endParaRPr lang="en-US">
              <a:latin typeface="Roboto"/>
              <a:ea typeface="Roboto"/>
              <a:cs typeface="Roboto"/>
            </a:endParaRPr>
          </a:p>
          <a:p>
            <a:pPr marL="342900" indent="-342900">
              <a:buFont typeface="Arial" panose="020B0604020202020204" pitchFamily="34" charset="0"/>
              <a:buChar char="•"/>
            </a:pPr>
            <a:r>
              <a:rPr lang="en-US" b="0"/>
              <a:t>If possible, users should be in office if they are registering for a new authenticator</a:t>
            </a:r>
            <a:endParaRPr lang="en-US" b="0">
              <a:cs typeface="Roboto"/>
            </a:endParaRPr>
          </a:p>
          <a:p>
            <a:pPr marL="800100" lvl="1" indent="-342900">
              <a:buFont typeface="Arial" panose="020B0604020202020204" pitchFamily="34" charset="0"/>
              <a:buChar char="•"/>
            </a:pPr>
            <a:r>
              <a:rPr lang="en-US" sz="2000">
                <a:latin typeface="Roboto"/>
                <a:ea typeface="Roboto"/>
                <a:cs typeface="Roboto"/>
              </a:rPr>
              <a:t>Avoid any potential confusion with virtual private network connection</a:t>
            </a:r>
          </a:p>
          <a:p>
            <a:pPr marL="342900" indent="-342900">
              <a:buFont typeface="Arial" panose="020B0604020202020204" pitchFamily="34" charset="0"/>
              <a:buChar char="•"/>
            </a:pPr>
            <a:endParaRPr lang="en-US" b="0">
              <a:cs typeface="Roboto"/>
            </a:endParaRPr>
          </a:p>
          <a:p>
            <a:pPr marL="342900" indent="-342900">
              <a:buFont typeface="Arial" panose="020B0604020202020204" pitchFamily="34" charset="0"/>
              <a:buChar char="•"/>
            </a:pPr>
            <a:r>
              <a:rPr lang="en-US" b="0">
                <a:latin typeface="Roboto"/>
                <a:ea typeface="Roboto"/>
                <a:cs typeface="Roboto"/>
              </a:rPr>
              <a:t>When migrating, if a user has not already enrolled in another MFA options, they will be prompted to register an MFA option other than SMS and voice. </a:t>
            </a:r>
            <a:endParaRPr lang="en-US" b="0">
              <a:cs typeface="Roboto"/>
            </a:endParaRPr>
          </a:p>
          <a:p>
            <a:pPr marL="342900" indent="-342900">
              <a:buFont typeface="Arial" panose="020B0604020202020204" pitchFamily="34" charset="0"/>
              <a:buChar char="•"/>
            </a:pPr>
            <a:endParaRPr lang="en-US" b="0">
              <a:cs typeface="Roboto"/>
            </a:endParaRPr>
          </a:p>
        </p:txBody>
      </p:sp>
      <p:sp>
        <p:nvSpPr>
          <p:cNvPr id="4" name="Title 3">
            <a:extLst>
              <a:ext uri="{FF2B5EF4-FFF2-40B4-BE49-F238E27FC236}">
                <a16:creationId xmlns:a16="http://schemas.microsoft.com/office/drawing/2014/main" id="{54A1473A-034C-2719-1056-EDCB1343C825}"/>
              </a:ext>
            </a:extLst>
          </p:cNvPr>
          <p:cNvSpPr>
            <a:spLocks noGrp="1"/>
          </p:cNvSpPr>
          <p:nvPr>
            <p:ph type="title"/>
          </p:nvPr>
        </p:nvSpPr>
        <p:spPr/>
        <p:txBody>
          <a:bodyPr/>
          <a:lstStyle/>
          <a:p>
            <a:r>
              <a:rPr lang="en-US">
                <a:latin typeface="Roboto"/>
                <a:ea typeface="Roboto"/>
                <a:cs typeface="Roboto"/>
              </a:rPr>
              <a:t> Lessons learned</a:t>
            </a:r>
          </a:p>
        </p:txBody>
      </p:sp>
    </p:spTree>
    <p:extLst>
      <p:ext uri="{BB962C8B-B14F-4D97-AF65-F5344CB8AC3E}">
        <p14:creationId xmlns:p14="http://schemas.microsoft.com/office/powerpoint/2010/main" val="130332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C99166-B063-DC49-B41A-ABE5E298E8AC}"/>
              </a:ext>
            </a:extLst>
          </p:cNvPr>
          <p:cNvSpPr>
            <a:spLocks noGrp="1"/>
          </p:cNvSpPr>
          <p:nvPr>
            <p:ph type="title"/>
          </p:nvPr>
        </p:nvSpPr>
        <p:spPr/>
        <p:txBody>
          <a:bodyPr/>
          <a:lstStyle/>
          <a:p>
            <a:r>
              <a:rPr lang="en-US">
                <a:latin typeface="Roboto"/>
                <a:ea typeface="Roboto"/>
                <a:cs typeface="Roboto"/>
              </a:rPr>
              <a:t>Next steps </a:t>
            </a:r>
          </a:p>
        </p:txBody>
      </p:sp>
      <p:sp>
        <p:nvSpPr>
          <p:cNvPr id="3" name="Content Placeholder 2">
            <a:extLst>
              <a:ext uri="{FF2B5EF4-FFF2-40B4-BE49-F238E27FC236}">
                <a16:creationId xmlns:a16="http://schemas.microsoft.com/office/drawing/2014/main" id="{88159E77-8172-740B-E653-915F54F066F4}"/>
              </a:ext>
            </a:extLst>
          </p:cNvPr>
          <p:cNvSpPr>
            <a:spLocks noGrp="1"/>
          </p:cNvSpPr>
          <p:nvPr>
            <p:ph sz="half" idx="1"/>
          </p:nvPr>
        </p:nvSpPr>
        <p:spPr>
          <a:xfrm>
            <a:off x="838199" y="1535639"/>
            <a:ext cx="10336731" cy="4101130"/>
          </a:xfrm>
        </p:spPr>
        <p:txBody>
          <a:bodyPr vert="horz" lIns="91440" tIns="45720" rIns="91440" bIns="45720" rtlCol="0" anchor="t">
            <a:noAutofit/>
          </a:bodyPr>
          <a:lstStyle/>
          <a:p>
            <a:pPr marL="342900" indent="-342900">
              <a:spcBef>
                <a:spcPts val="0"/>
              </a:spcBef>
              <a:buFont typeface="Arial" panose="020B0604020202020204" pitchFamily="34" charset="0"/>
              <a:buChar char="•"/>
            </a:pPr>
            <a:r>
              <a:rPr lang="en-US" b="0">
                <a:latin typeface="Roboto"/>
                <a:ea typeface="Roboto"/>
                <a:cs typeface="Roboto"/>
              </a:rPr>
              <a:t>Continue with Agency migrations</a:t>
            </a:r>
            <a:endParaRPr lang="en-US" b="0">
              <a:cs typeface="Roboto"/>
            </a:endParaRPr>
          </a:p>
          <a:p>
            <a:pPr marL="342900" indent="-342900">
              <a:spcBef>
                <a:spcPts val="0"/>
              </a:spcBef>
              <a:buFont typeface="Arial" panose="020B0604020202020204" pitchFamily="34" charset="0"/>
              <a:buChar char="•"/>
            </a:pPr>
            <a:endParaRPr lang="en-US" b="0">
              <a:latin typeface="Roboto"/>
              <a:ea typeface="Roboto"/>
              <a:cs typeface="Roboto"/>
            </a:endParaRPr>
          </a:p>
          <a:p>
            <a:pPr marL="342900" indent="-342900">
              <a:spcBef>
                <a:spcPts val="0"/>
              </a:spcBef>
              <a:buFont typeface="Arial" panose="020B0604020202020204" pitchFamily="34" charset="0"/>
              <a:buChar char="•"/>
            </a:pPr>
            <a:r>
              <a:rPr lang="en-US" b="0">
                <a:latin typeface="Roboto"/>
                <a:ea typeface="Roboto"/>
                <a:cs typeface="Roboto"/>
              </a:rPr>
              <a:t>Remove the SMS/Voice option for new users</a:t>
            </a:r>
            <a:br>
              <a:rPr lang="en-US" b="0">
                <a:latin typeface="Roboto"/>
                <a:ea typeface="Roboto"/>
                <a:cs typeface="Roboto"/>
              </a:rPr>
            </a:br>
            <a:endParaRPr lang="en-US" b="0">
              <a:cs typeface="Roboto"/>
            </a:endParaRPr>
          </a:p>
          <a:p>
            <a:pPr marL="342900" indent="-342900">
              <a:spcBef>
                <a:spcPts val="0"/>
              </a:spcBef>
              <a:buFont typeface="Arial" panose="020B0604020202020204" pitchFamily="34" charset="0"/>
              <a:buChar char="•"/>
            </a:pPr>
            <a:r>
              <a:rPr lang="en-US" b="0">
                <a:latin typeface="Roboto"/>
                <a:ea typeface="Roboto"/>
                <a:cs typeface="Roboto"/>
              </a:rPr>
              <a:t>Targeting external agency applications</a:t>
            </a:r>
            <a:br>
              <a:rPr lang="en-US" b="0">
                <a:latin typeface="Roboto"/>
                <a:ea typeface="Roboto"/>
                <a:cs typeface="Roboto"/>
              </a:rPr>
            </a:br>
            <a:endParaRPr lang="en-US" b="0">
              <a:latin typeface="Roboto"/>
              <a:ea typeface="Roboto"/>
              <a:cs typeface="Roboto"/>
            </a:endParaRPr>
          </a:p>
          <a:p>
            <a:pPr marL="342900" indent="-342900">
              <a:spcBef>
                <a:spcPts val="0"/>
              </a:spcBef>
              <a:buFont typeface="Arial" panose="020B0604020202020204" pitchFamily="34" charset="0"/>
              <a:buChar char="•"/>
            </a:pPr>
            <a:r>
              <a:rPr lang="en-US" b="0">
                <a:latin typeface="Roboto"/>
                <a:ea typeface="Roboto"/>
                <a:cs typeface="Roboto"/>
              </a:rPr>
              <a:t>Cardinal Access</a:t>
            </a:r>
            <a:endParaRPr lang="en-US" b="0">
              <a:cs typeface="Roboto"/>
            </a:endParaRPr>
          </a:p>
          <a:p>
            <a:pPr marL="800100" lvl="1" indent="-342900">
              <a:spcBef>
                <a:spcPts val="0"/>
              </a:spcBef>
              <a:buFont typeface="Arial" panose="020B0604020202020204" pitchFamily="34" charset="0"/>
              <a:buChar char="•"/>
            </a:pPr>
            <a:r>
              <a:rPr lang="en-US" b="0">
                <a:latin typeface="Roboto"/>
                <a:ea typeface="Roboto"/>
                <a:cs typeface="Roboto"/>
              </a:rPr>
              <a:t>If connected to the COV network, Cardinal can be accessed regularly. This applies to users in office or connected via VPN. </a:t>
            </a:r>
          </a:p>
          <a:p>
            <a:pPr marL="800100" lvl="1" indent="-342900">
              <a:spcBef>
                <a:spcPts val="0"/>
              </a:spcBef>
              <a:buFont typeface="Arial" panose="020B0604020202020204" pitchFamily="34" charset="0"/>
              <a:buChar char="•"/>
            </a:pPr>
            <a:r>
              <a:rPr lang="en-US" b="0">
                <a:latin typeface="Roboto"/>
                <a:ea typeface="Roboto"/>
                <a:cs typeface="Roboto"/>
              </a:rPr>
              <a:t>When not on the COV network, a mobile authentication app must be used. Okta Verify or Google Authenticator are available options for Android or iOS. </a:t>
            </a:r>
          </a:p>
          <a:p>
            <a:pPr marL="800100" lvl="1" indent="-342900">
              <a:spcBef>
                <a:spcPts val="0"/>
              </a:spcBef>
              <a:buFont typeface="Arial" panose="020B0604020202020204" pitchFamily="34" charset="0"/>
              <a:buChar char="•"/>
            </a:pPr>
            <a:r>
              <a:rPr lang="en-US" b="1">
                <a:latin typeface="Roboto"/>
                <a:ea typeface="Roboto"/>
                <a:cs typeface="Roboto"/>
              </a:rPr>
              <a:t>Recent Cardinal Update: </a:t>
            </a:r>
            <a:r>
              <a:rPr lang="en-US">
                <a:latin typeface="Roboto"/>
                <a:ea typeface="Roboto"/>
                <a:cs typeface="Roboto"/>
              </a:rPr>
              <a:t>DOA Cardinal team recently announced additional MFA that are  expected to be available</a:t>
            </a:r>
            <a:r>
              <a:rPr lang="en-US" b="1">
                <a:latin typeface="Roboto"/>
                <a:ea typeface="Roboto"/>
                <a:cs typeface="Roboto"/>
              </a:rPr>
              <a:t>,</a:t>
            </a:r>
            <a:r>
              <a:rPr lang="en-US">
                <a:latin typeface="Roboto"/>
                <a:ea typeface="Roboto"/>
                <a:cs typeface="Roboto"/>
              </a:rPr>
              <a:t> they include Okta FastPass and YubiKeys. Be on the lookout for additional comms from DOA.</a:t>
            </a:r>
            <a:endParaRPr lang="en-US" b="0">
              <a:latin typeface="Roboto"/>
              <a:ea typeface="Roboto"/>
              <a:cs typeface="Roboto"/>
            </a:endParaRPr>
          </a:p>
          <a:p>
            <a:pPr marL="800100" lvl="1" indent="-342900">
              <a:spcBef>
                <a:spcPts val="0"/>
              </a:spcBef>
              <a:buFont typeface="Arial" panose="020B0604020202020204" pitchFamily="34" charset="0"/>
              <a:buChar char="•"/>
            </a:pPr>
            <a:endParaRPr lang="en-US" b="0">
              <a:cs typeface="Roboto" panose="02000000000000000000" pitchFamily="2" charset="0"/>
            </a:endParaRPr>
          </a:p>
          <a:p>
            <a:pPr marL="342900" indent="-342900">
              <a:spcBef>
                <a:spcPts val="0"/>
              </a:spcBef>
              <a:buFont typeface="Arial" panose="020B0604020202020204" pitchFamily="34" charset="0"/>
              <a:buChar char="•"/>
            </a:pPr>
            <a:endParaRPr lang="en-US" b="0">
              <a:cs typeface="Roboto" panose="02000000000000000000" pitchFamily="2" charset="0"/>
            </a:endParaRPr>
          </a:p>
          <a:p>
            <a:r>
              <a:rPr lang="en-US" b="0"/>
              <a:t> </a:t>
            </a:r>
          </a:p>
          <a:p>
            <a:endParaRPr lang="en-US" b="0"/>
          </a:p>
        </p:txBody>
      </p:sp>
    </p:spTree>
    <p:extLst>
      <p:ext uri="{BB962C8B-B14F-4D97-AF65-F5344CB8AC3E}">
        <p14:creationId xmlns:p14="http://schemas.microsoft.com/office/powerpoint/2010/main" val="3995866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DBAB4-6518-2ADD-F877-A97A8761F780}"/>
              </a:ext>
            </a:extLst>
          </p:cNvPr>
          <p:cNvSpPr>
            <a:spLocks noGrp="1"/>
          </p:cNvSpPr>
          <p:nvPr>
            <p:ph type="title"/>
          </p:nvPr>
        </p:nvSpPr>
        <p:spPr/>
        <p:txBody>
          <a:bodyPr/>
          <a:lstStyle/>
          <a:p>
            <a:r>
              <a:rPr lang="en-US"/>
              <a:t>Available resources</a:t>
            </a:r>
          </a:p>
        </p:txBody>
      </p:sp>
      <p:sp>
        <p:nvSpPr>
          <p:cNvPr id="3" name="Content Placeholder 2">
            <a:extLst>
              <a:ext uri="{FF2B5EF4-FFF2-40B4-BE49-F238E27FC236}">
                <a16:creationId xmlns:a16="http://schemas.microsoft.com/office/drawing/2014/main" id="{56177FE9-A0B5-8A1C-BD20-47B8A4B336EA}"/>
              </a:ext>
            </a:extLst>
          </p:cNvPr>
          <p:cNvSpPr>
            <a:spLocks noGrp="1"/>
          </p:cNvSpPr>
          <p:nvPr>
            <p:ph sz="half" idx="1"/>
          </p:nvPr>
        </p:nvSpPr>
        <p:spPr>
          <a:xfrm>
            <a:off x="838200" y="1700496"/>
            <a:ext cx="10515599" cy="4351338"/>
          </a:xfrm>
        </p:spPr>
        <p:txBody>
          <a:bodyPr vert="horz" lIns="91440" tIns="45720" rIns="91440" bIns="45720" rtlCol="0" anchor="t">
            <a:noAutofit/>
          </a:bodyPr>
          <a:lstStyle/>
          <a:p>
            <a:pPr marL="342900" indent="-342900">
              <a:spcBef>
                <a:spcPts val="0"/>
              </a:spcBef>
              <a:buFont typeface="Arial" panose="020B0604020202020204" pitchFamily="34" charset="0"/>
              <a:buChar char="•"/>
            </a:pPr>
            <a:r>
              <a:rPr lang="en-US" b="0">
                <a:hlinkClick r:id="rId2"/>
              </a:rPr>
              <a:t>VITA authentication services webpage</a:t>
            </a:r>
            <a:endParaRPr lang="en-US" b="0">
              <a:cs typeface="Roboto" panose="02000000000000000000" pitchFamily="2" charset="0"/>
            </a:endParaRPr>
          </a:p>
          <a:p>
            <a:pPr marL="800100" lvl="1" indent="-342900">
              <a:spcBef>
                <a:spcPts val="0"/>
              </a:spcBef>
              <a:buFont typeface="Arial" panose="020B0604020202020204" pitchFamily="34" charset="0"/>
              <a:buChar char="•"/>
            </a:pPr>
            <a:r>
              <a:rPr lang="en-US" sz="2000" b="0">
                <a:latin typeface="Roboto"/>
                <a:ea typeface="Roboto"/>
                <a:cs typeface="Roboto"/>
                <a:hlinkClick r:id="rId3"/>
              </a:rPr>
              <a:t>Overview video </a:t>
            </a:r>
            <a:endParaRPr lang="en-US" sz="2000" b="0">
              <a:latin typeface="Roboto"/>
              <a:ea typeface="Roboto"/>
              <a:cs typeface="Roboto"/>
            </a:endParaRPr>
          </a:p>
          <a:p>
            <a:pPr marL="800100" lvl="1" indent="-342900">
              <a:spcBef>
                <a:spcPts val="0"/>
              </a:spcBef>
              <a:buFont typeface="Arial" panose="020B0604020202020204" pitchFamily="34" charset="0"/>
              <a:buChar char="•"/>
            </a:pPr>
            <a:r>
              <a:rPr lang="en-US" sz="2000" b="0">
                <a:latin typeface="Roboto"/>
                <a:ea typeface="Roboto"/>
                <a:cs typeface="Roboto"/>
              </a:rPr>
              <a:t>Job aids</a:t>
            </a:r>
          </a:p>
          <a:p>
            <a:pPr marL="800100" lvl="1" indent="-342900">
              <a:spcBef>
                <a:spcPts val="0"/>
              </a:spcBef>
              <a:buFont typeface="Arial" panose="020B0604020202020204" pitchFamily="34" charset="0"/>
              <a:buChar char="•"/>
            </a:pPr>
            <a:endParaRPr lang="en-US" sz="2000">
              <a:latin typeface="Roboto"/>
              <a:ea typeface="Roboto"/>
              <a:cs typeface="Roboto"/>
            </a:endParaRPr>
          </a:p>
          <a:p>
            <a:pPr marL="342900" indent="-342900">
              <a:spcBef>
                <a:spcPts val="0"/>
              </a:spcBef>
              <a:buFont typeface="Arial" panose="020B0604020202020204" pitchFamily="34" charset="0"/>
              <a:buChar char="•"/>
            </a:pPr>
            <a:r>
              <a:rPr lang="en-US" b="0">
                <a:latin typeface="Roboto"/>
                <a:ea typeface="Roboto"/>
                <a:cs typeface="Roboto"/>
                <a:hlinkClick r:id="rId4"/>
              </a:rPr>
              <a:t>Recorded information session </a:t>
            </a:r>
            <a:endParaRPr lang="en-US" b="0">
              <a:latin typeface="Roboto"/>
              <a:ea typeface="Roboto"/>
              <a:cs typeface="Roboto"/>
            </a:endParaRPr>
          </a:p>
          <a:p>
            <a:pPr marL="800100" lvl="1" indent="-342900">
              <a:spcBef>
                <a:spcPts val="0"/>
              </a:spcBef>
              <a:buFont typeface="Arial" panose="020B0604020202020204" pitchFamily="34" charset="0"/>
              <a:buChar char="•"/>
            </a:pPr>
            <a:endParaRPr lang="en-US">
              <a:latin typeface="Roboto"/>
              <a:ea typeface="Roboto"/>
              <a:cs typeface="Roboto"/>
            </a:endParaRPr>
          </a:p>
          <a:p>
            <a:pPr marL="342900" indent="-342900">
              <a:spcBef>
                <a:spcPts val="0"/>
              </a:spcBef>
              <a:buFont typeface="Arial" panose="020B0604020202020204" pitchFamily="34" charset="0"/>
              <a:buChar char="•"/>
            </a:pPr>
            <a:r>
              <a:rPr lang="en-US" b="0">
                <a:hlinkClick r:id="rId5"/>
              </a:rPr>
              <a:t>Suggested end-user message </a:t>
            </a:r>
            <a:r>
              <a:rPr lang="en-US" b="0"/>
              <a:t>as your agency is scheduled</a:t>
            </a:r>
            <a:endParaRPr lang="en-US" b="0">
              <a:cs typeface="Roboto"/>
            </a:endParaRPr>
          </a:p>
          <a:p>
            <a:pPr marL="342900" indent="-342900">
              <a:spcBef>
                <a:spcPts val="0"/>
              </a:spcBef>
              <a:buFont typeface="Arial" panose="020B0604020202020204" pitchFamily="34" charset="0"/>
              <a:buChar char="•"/>
            </a:pPr>
            <a:endParaRPr lang="en-US" b="0">
              <a:latin typeface="Roboto"/>
              <a:ea typeface="Roboto"/>
              <a:cs typeface="Roboto"/>
            </a:endParaRPr>
          </a:p>
          <a:p>
            <a:pPr marL="342900" indent="-342900">
              <a:spcBef>
                <a:spcPts val="0"/>
              </a:spcBef>
              <a:buFont typeface="Arial" panose="020B0604020202020204" pitchFamily="34" charset="0"/>
              <a:buChar char="•"/>
            </a:pPr>
            <a:r>
              <a:rPr lang="en-US" b="0">
                <a:latin typeface="Roboto"/>
                <a:ea typeface="Roboto"/>
                <a:cs typeface="Roboto"/>
              </a:rPr>
              <a:t>Weekly reports provided your BRM </a:t>
            </a:r>
            <a:endParaRPr lang="en-US" b="0">
              <a:cs typeface="Roboto"/>
            </a:endParaRPr>
          </a:p>
          <a:p>
            <a:pPr marL="342900" indent="-342900">
              <a:spcBef>
                <a:spcPts val="0"/>
              </a:spcBef>
              <a:buFont typeface="Arial" panose="020B0604020202020204" pitchFamily="34" charset="0"/>
              <a:buChar char="•"/>
            </a:pPr>
            <a:endParaRPr lang="en-US" b="0">
              <a:latin typeface="Roboto"/>
              <a:ea typeface="Roboto"/>
              <a:cs typeface="Roboto"/>
            </a:endParaRPr>
          </a:p>
          <a:p>
            <a:pPr marL="342900" indent="-342900">
              <a:spcBef>
                <a:spcPts val="0"/>
              </a:spcBef>
              <a:buFont typeface="Arial" panose="020B0604020202020204" pitchFamily="34" charset="0"/>
              <a:buChar char="•"/>
            </a:pPr>
            <a:r>
              <a:rPr lang="en-US" b="0">
                <a:latin typeface="Roboto"/>
                <a:ea typeface="Roboto"/>
                <a:cs typeface="Roboto"/>
                <a:hlinkClick r:id="rId6"/>
              </a:rPr>
              <a:t>CAMs, BRMs and Agency Contacts</a:t>
            </a:r>
            <a:endParaRPr lang="en-US" b="0">
              <a:cs typeface="Roboto"/>
            </a:endParaRPr>
          </a:p>
          <a:p>
            <a:pPr lvl="1">
              <a:spcBef>
                <a:spcPts val="0"/>
              </a:spcBef>
            </a:pPr>
            <a:r>
              <a:rPr lang="en-US">
                <a:latin typeface="Roboto"/>
                <a:ea typeface="Roboto"/>
                <a:cs typeface="Roboto"/>
              </a:rPr>
              <a:t>(Includes</a:t>
            </a:r>
            <a:r>
              <a:rPr lang="en-US" b="0">
                <a:latin typeface="Roboto"/>
                <a:ea typeface="Roboto"/>
                <a:cs typeface="Roboto"/>
              </a:rPr>
              <a:t> Higher Education &amp; Out of Scope Agencies and Localities)</a:t>
            </a:r>
            <a:endParaRPr lang="en-US" b="0">
              <a:cs typeface="Roboto"/>
            </a:endParaRPr>
          </a:p>
          <a:p>
            <a:pPr marL="342900" indent="-342900">
              <a:spcBef>
                <a:spcPts val="0"/>
              </a:spcBef>
              <a:buFont typeface="Arial" panose="020B0604020202020204" pitchFamily="34" charset="0"/>
              <a:buChar char="•"/>
            </a:pPr>
            <a:endParaRPr lang="en-US">
              <a:solidFill>
                <a:srgbClr val="383838"/>
              </a:solidFill>
              <a:highlight>
                <a:srgbClr val="FFFFFF"/>
              </a:highlight>
              <a:cs typeface="Roboto"/>
            </a:endParaRPr>
          </a:p>
          <a:p>
            <a:pPr marL="342900" indent="-342900">
              <a:spcBef>
                <a:spcPts val="0"/>
              </a:spcBef>
              <a:buFont typeface="Arial" panose="020B0604020202020204" pitchFamily="34" charset="0"/>
              <a:buChar char="•"/>
            </a:pPr>
            <a:endParaRPr lang="en-US" b="0">
              <a:cs typeface="Roboto"/>
            </a:endParaRPr>
          </a:p>
          <a:p>
            <a:pPr marL="342900" indent="-342900">
              <a:buFont typeface="Arial" panose="020B0604020202020204" pitchFamily="34" charset="0"/>
              <a:buChar char="•"/>
            </a:pPr>
            <a:endParaRPr lang="en-US" b="0">
              <a:cs typeface="Roboto"/>
            </a:endParaRPr>
          </a:p>
          <a:p>
            <a:pPr marL="342900" indent="-342900">
              <a:buFont typeface="Arial" panose="020B0604020202020204" pitchFamily="34" charset="0"/>
              <a:buChar char="•"/>
            </a:pPr>
            <a:endParaRPr lang="en-US" b="0">
              <a:cs typeface="Roboto" panose="02000000000000000000" pitchFamily="2" charset="0"/>
            </a:endParaRPr>
          </a:p>
          <a:p>
            <a:endParaRPr lang="en-US" b="0">
              <a:cs typeface="Roboto" panose="02000000000000000000" pitchFamily="2" charset="0"/>
            </a:endParaRPr>
          </a:p>
          <a:p>
            <a:endParaRPr lang="en-US" b="0">
              <a:cs typeface="Roboto" panose="02000000000000000000" pitchFamily="2" charset="0"/>
            </a:endParaRPr>
          </a:p>
          <a:p>
            <a:endParaRPr lang="en-US">
              <a:cs typeface="Roboto" panose="02000000000000000000" pitchFamily="2" charset="0"/>
            </a:endParaRPr>
          </a:p>
        </p:txBody>
      </p:sp>
    </p:spTree>
    <p:extLst>
      <p:ext uri="{BB962C8B-B14F-4D97-AF65-F5344CB8AC3E}">
        <p14:creationId xmlns:p14="http://schemas.microsoft.com/office/powerpoint/2010/main" val="18979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200230749"/>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Props1.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2.xml><?xml version="1.0" encoding="utf-8"?>
<ds:datastoreItem xmlns:ds="http://schemas.openxmlformats.org/officeDocument/2006/customXml" ds:itemID="{258D9B1D-6CD1-49EF-B934-A8603B4370A8}">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3180A3-8B3F-4013-938D-527AB89A3C9E}">
  <ds:schemaRefs>
    <ds:schemaRef ds:uri="http://schemas.microsoft.com/office/2006/documentManagement/types"/>
    <ds:schemaRef ds:uri="http://purl.org/dc/terms/"/>
    <ds:schemaRef ds:uri="6853fc23-683a-4e3a-9aad-db351676e340"/>
    <ds:schemaRef ds:uri="http://purl.org/dc/dcmityp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55189681-0511-4fd4-92c1-48b020ced7c2"/>
    <ds:schemaRef ds:uri="http://www.w3.org/XML/1998/namespace"/>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otalTime>8</TotalTime>
  <Words>2109</Words>
  <Application>Microsoft Office PowerPoint</Application>
  <PresentationFormat>Widescreen</PresentationFormat>
  <Paragraphs>284</Paragraphs>
  <Slides>39</Slides>
  <Notes>15</Notes>
  <HiddenSlides>1</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39</vt:i4>
      </vt:variant>
    </vt:vector>
  </HeadingPairs>
  <TitlesOfParts>
    <vt:vector size="60" baseType="lpstr">
      <vt:lpstr>Aptos</vt:lpstr>
      <vt:lpstr>Aptos Display</vt:lpstr>
      <vt:lpstr>Arial</vt:lpstr>
      <vt:lpstr>Calibri</vt:lpstr>
      <vt:lpstr>Haas Grot Disp 55 Roman</vt:lpstr>
      <vt:lpstr>Haas Grot Disp 75 Bold</vt:lpstr>
      <vt:lpstr>Helvetica</vt:lpstr>
      <vt:lpstr>Rajdhani</vt:lpstr>
      <vt:lpstr>Rajdhani SemiBold</vt:lpstr>
      <vt:lpstr>roboto</vt:lpstr>
      <vt:lpstr>roboto</vt:lpstr>
      <vt:lpstr>Roboto Medium</vt:lpstr>
      <vt:lpstr>Times New Roman</vt:lpstr>
      <vt:lpstr>Wingdings</vt:lpstr>
      <vt:lpstr>6_Tenable Ignite Theme</vt:lpstr>
      <vt:lpstr>CrowdStrike 2020 - Dark</vt:lpstr>
      <vt:lpstr>Office Theme</vt:lpstr>
      <vt:lpstr>Office Theme</vt:lpstr>
      <vt:lpstr>1_Office Theme</vt:lpstr>
      <vt:lpstr>2_Office Theme</vt:lpstr>
      <vt:lpstr>4_Office Theme</vt:lpstr>
      <vt:lpstr>WELCOME TO THE  March 4, 2026 ​ ISOAG MEETING​ </vt:lpstr>
      <vt:lpstr>   Agenda                                            Presenter</vt:lpstr>
      <vt:lpstr>Okta SMS (text) and voice disablement</vt:lpstr>
      <vt:lpstr>Agenda</vt:lpstr>
      <vt:lpstr>Status and updates </vt:lpstr>
      <vt:lpstr> Lessons learned</vt:lpstr>
      <vt:lpstr>Next steps </vt:lpstr>
      <vt:lpstr>Available resources</vt:lpstr>
      <vt:lpstr>Questions?</vt:lpstr>
      <vt:lpstr>Legislative Updates / Potential Security Impacts</vt:lpstr>
      <vt:lpstr>Legislative Updates </vt:lpstr>
      <vt:lpstr>  General Dynamics IT MSS  Transition Update</vt:lpstr>
      <vt:lpstr>March 2026 ISOAG IR Planning</vt:lpstr>
      <vt:lpstr>Topics for Today</vt:lpstr>
      <vt:lpstr>Part I</vt:lpstr>
      <vt:lpstr>Short Answer – No</vt:lpstr>
      <vt:lpstr>Part II</vt:lpstr>
      <vt:lpstr>Incident Response Life Cycles</vt:lpstr>
      <vt:lpstr>SANS PICERL Model</vt:lpstr>
      <vt:lpstr>SANS DAIR – Dynamic Approach to Incident Response</vt:lpstr>
      <vt:lpstr>NIST Incident Response Life Cycle</vt:lpstr>
      <vt:lpstr>Now Forget All That</vt:lpstr>
      <vt:lpstr>Part III</vt:lpstr>
      <vt:lpstr>New to Threat Management</vt:lpstr>
      <vt:lpstr>Questions</vt:lpstr>
      <vt:lpstr>Announcements</vt:lpstr>
      <vt:lpstr>Poll</vt:lpstr>
      <vt:lpstr>Threat Intelligence</vt:lpstr>
      <vt:lpstr>Top 5 Vulnerabilities  </vt:lpstr>
      <vt:lpstr>VCCC portal rebranding  </vt:lpstr>
      <vt:lpstr> Managing Disabled Accounts in COV AD and M365</vt:lpstr>
      <vt:lpstr>Virginia Cyber Security Partnership (VCSP)</vt:lpstr>
      <vt:lpstr>Upcoming Events</vt:lpstr>
      <vt:lpstr>Upcoming Governance Office Hours</vt:lpstr>
      <vt:lpstr>IS Orientation</vt:lpstr>
      <vt:lpstr>Service Tower SOC Report Review Sessions</vt:lpstr>
      <vt:lpstr>Public Sector Network:  Government Innovation Showcase Virginia</vt:lpstr>
      <vt:lpstr>  MEETING     ADJOURNED</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2</cp:revision>
  <dcterms:created xsi:type="dcterms:W3CDTF">2022-05-31T17:21:45Z</dcterms:created>
  <dcterms:modified xsi:type="dcterms:W3CDTF">2026-03-09T14:02:51Z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