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814" r:id="rId9"/>
    <p:sldMasterId id="2147483826" r:id="rId10"/>
    <p:sldMasterId id="2147483839" r:id="rId11"/>
    <p:sldMasterId id="2147483844" r:id="rId12"/>
    <p:sldMasterId id="2147483878" r:id="rId13"/>
  </p:sldMasterIdLst>
  <p:notesMasterIdLst>
    <p:notesMasterId r:id="rId65"/>
  </p:notesMasterIdLst>
  <p:sldIdLst>
    <p:sldId id="419" r:id="rId14"/>
    <p:sldId id="422" r:id="rId15"/>
    <p:sldId id="256" r:id="rId16"/>
    <p:sldId id="2147483464" r:id="rId17"/>
    <p:sldId id="2147474089" r:id="rId18"/>
    <p:sldId id="2147474083" r:id="rId19"/>
    <p:sldId id="2147474087" r:id="rId20"/>
    <p:sldId id="2147474088" r:id="rId21"/>
    <p:sldId id="2147474086" r:id="rId22"/>
    <p:sldId id="295" r:id="rId23"/>
    <p:sldId id="306" r:id="rId24"/>
    <p:sldId id="267" r:id="rId25"/>
    <p:sldId id="297" r:id="rId26"/>
    <p:sldId id="302" r:id="rId27"/>
    <p:sldId id="307" r:id="rId28"/>
    <p:sldId id="308" r:id="rId29"/>
    <p:sldId id="309" r:id="rId30"/>
    <p:sldId id="310" r:id="rId31"/>
    <p:sldId id="293" r:id="rId32"/>
    <p:sldId id="296" r:id="rId33"/>
    <p:sldId id="2147483402" r:id="rId34"/>
    <p:sldId id="2147483410" r:id="rId35"/>
    <p:sldId id="2147483411" r:id="rId36"/>
    <p:sldId id="2147483412" r:id="rId37"/>
    <p:sldId id="2147483413" r:id="rId38"/>
    <p:sldId id="2147483398" r:id="rId39"/>
    <p:sldId id="2147483454" r:id="rId40"/>
    <p:sldId id="2147483455" r:id="rId41"/>
    <p:sldId id="2147483453" r:id="rId42"/>
    <p:sldId id="2147483462" r:id="rId43"/>
    <p:sldId id="2147483461" r:id="rId44"/>
    <p:sldId id="2147483456" r:id="rId45"/>
    <p:sldId id="298" r:id="rId46"/>
    <p:sldId id="299" r:id="rId47"/>
    <p:sldId id="2147483457" r:id="rId48"/>
    <p:sldId id="4159" r:id="rId49"/>
    <p:sldId id="2147483463" r:id="rId50"/>
    <p:sldId id="2147483444" r:id="rId51"/>
    <p:sldId id="257" r:id="rId52"/>
    <p:sldId id="2147483450" r:id="rId53"/>
    <p:sldId id="2147483421" r:id="rId54"/>
    <p:sldId id="2147483386" r:id="rId55"/>
    <p:sldId id="2147483422" r:id="rId56"/>
    <p:sldId id="266" r:id="rId57"/>
    <p:sldId id="426" r:id="rId58"/>
    <p:sldId id="513" r:id="rId59"/>
    <p:sldId id="2147483451" r:id="rId60"/>
    <p:sldId id="2147483452" r:id="rId61"/>
    <p:sldId id="2147483459" r:id="rId62"/>
    <p:sldId id="421" r:id="rId63"/>
    <p:sldId id="42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 id="{03B707F0-AFA4-F51B-DA90-30F91290D483}" name="Vinoba, Susanna (VITA)" initials="SV" userId="S::Susanna.Vinoba@vita.virginia.gov::9d6b2b9c-ecb8-43fd-b538-867c7f2de5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75"/>
    <a:srgbClr val="005E6E"/>
    <a:srgbClr val="E0E1DD"/>
    <a:srgbClr val="FCD450"/>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E1F51-173F-4E48-8D82-E25FFBF0F3D9}" v="492" dt="2026-05-13T15:22:12.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7" autoAdjust="0"/>
    <p:restoredTop sz="86473" autoAdjust="0"/>
  </p:normalViewPr>
  <p:slideViewPr>
    <p:cSldViewPr snapToGrid="0">
      <p:cViewPr varScale="1">
        <p:scale>
          <a:sx n="78" d="100"/>
          <a:sy n="78" d="100"/>
        </p:scale>
        <p:origin x="120" y="390"/>
      </p:cViewPr>
      <p:guideLst/>
    </p:cSldViewPr>
  </p:slideViewPr>
  <p:outlineViewPr>
    <p:cViewPr>
      <p:scale>
        <a:sx n="33" d="100"/>
        <a:sy n="33" d="100"/>
      </p:scale>
      <p:origin x="0" y="-303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609B-74D3-2DCF-F061-F9B013305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B58A3-F1E4-41C9-4774-B9B86FA05A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6BC6BD-AC79-6FDD-1745-109617C6AEB8}"/>
              </a:ext>
            </a:extLst>
          </p:cNvPr>
          <p:cNvSpPr>
            <a:spLocks noGrp="1"/>
          </p:cNvSpPr>
          <p:nvPr>
            <p:ph type="body" idx="1"/>
          </p:nvPr>
        </p:nvSpPr>
        <p:spPr/>
        <p:txBody>
          <a:bodyPr/>
          <a:lstStyle/>
          <a:p>
            <a:pPr defTabSz="1275947">
              <a:defRPr/>
            </a:pPr>
            <a:r>
              <a:rPr lang="en-US"/>
              <a:t>Speaking of website updates, the Top 5 is posted on the CSRM Connections site. </a:t>
            </a:r>
          </a:p>
          <a:p>
            <a:pPr defTabSz="1275947">
              <a:defRPr/>
            </a:pPr>
            <a:endParaRPr lang="en-US"/>
          </a:p>
          <a:p>
            <a:pPr defTabSz="1275947">
              <a:defRPr/>
            </a:pPr>
            <a:r>
              <a:rPr lang="en-US"/>
              <a:t>There have also been additional updates posted to the external website in the last month that aren’t listed on this slide. They are:</a:t>
            </a:r>
          </a:p>
          <a:p>
            <a:pPr defTabSz="1275947">
              <a:defRPr/>
            </a:pPr>
            <a:endParaRPr lang="en-US"/>
          </a:p>
          <a:p>
            <a:pPr marL="171450" indent="-171450" defTabSz="1275947">
              <a:buFontTx/>
              <a:buChar char="-"/>
              <a:defRPr/>
            </a:pPr>
            <a:r>
              <a:rPr lang="en-US"/>
              <a:t>Risk Register Workbook</a:t>
            </a:r>
          </a:p>
          <a:p>
            <a:pPr marL="171450" indent="-171450" defTabSz="1275947">
              <a:buFontTx/>
              <a:buChar char="-"/>
              <a:defRPr/>
            </a:pPr>
            <a:r>
              <a:rPr lang="en-US"/>
              <a:t>Risk Treatment Plan Template</a:t>
            </a:r>
          </a:p>
          <a:p>
            <a:pPr marL="171450" indent="-171450" defTabSz="1275947">
              <a:buFontTx/>
              <a:buChar char="-"/>
              <a:defRPr/>
            </a:pPr>
            <a:r>
              <a:rPr lang="en-US"/>
              <a:t>Initial Corrective Action Plan Template</a:t>
            </a:r>
          </a:p>
          <a:p>
            <a:pPr marL="171450" indent="-171450" defTabSz="1275947">
              <a:buFontTx/>
              <a:buChar char="-"/>
              <a:defRPr/>
            </a:pPr>
            <a:r>
              <a:rPr lang="en-US"/>
              <a:t>Quarterly Audit Remediation Plan Template</a:t>
            </a:r>
          </a:p>
          <a:p>
            <a:pPr marL="171450" indent="-171450" defTabSz="1275947">
              <a:buFontTx/>
              <a:buChar char="-"/>
              <a:defRPr/>
            </a:pPr>
            <a:r>
              <a:rPr lang="en-US"/>
              <a:t>KB4 FAQ and Crosswalk</a:t>
            </a:r>
          </a:p>
          <a:p>
            <a:pPr marL="171450" indent="-171450" defTabSz="1275947">
              <a:buFontTx/>
              <a:buChar char="-"/>
              <a:defRPr/>
            </a:pPr>
            <a:r>
              <a:rPr lang="en-US"/>
              <a:t>SEC514 update</a:t>
            </a:r>
          </a:p>
          <a:p>
            <a:pPr marL="171450" indent="-171450" defTabSz="1275947">
              <a:buFontTx/>
              <a:buChar char="-"/>
              <a:defRPr/>
            </a:pPr>
            <a:r>
              <a:rPr lang="en-US"/>
              <a:t>Continuity of Operations Plan Template</a:t>
            </a:r>
          </a:p>
          <a:p>
            <a:pPr marL="171450" indent="-171450" defTabSz="1275947">
              <a:buFontTx/>
              <a:buChar char="-"/>
              <a:defRPr/>
            </a:pPr>
            <a:endParaRPr lang="en-US"/>
          </a:p>
          <a:p>
            <a:pPr marL="0" indent="0" defTabSz="1275947">
              <a:buFontTx/>
              <a:buNone/>
              <a:defRPr/>
            </a:pPr>
            <a:r>
              <a:rPr lang="en-US"/>
              <a:t>Tenable User Guide on Connections under ISO Resources</a:t>
            </a:r>
          </a:p>
          <a:p>
            <a:endParaRPr lang="en-US"/>
          </a:p>
        </p:txBody>
      </p:sp>
      <p:sp>
        <p:nvSpPr>
          <p:cNvPr id="4" name="Slide Number Placeholder 3">
            <a:extLst>
              <a:ext uri="{FF2B5EF4-FFF2-40B4-BE49-F238E27FC236}">
                <a16:creationId xmlns:a16="http://schemas.microsoft.com/office/drawing/2014/main" id="{AB004E9B-6EF4-BC60-9157-2B694AC177AC}"/>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32</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9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F1317-21AA-0B56-45F3-97A3AF483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DBA03-33F3-E69E-D8CA-2C2AAB6FCD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1CAD9B-4812-9D6E-3809-413496727DF4}"/>
              </a:ext>
            </a:extLst>
          </p:cNvPr>
          <p:cNvSpPr>
            <a:spLocks noGrp="1"/>
          </p:cNvSpPr>
          <p:nvPr>
            <p:ph type="body" idx="1"/>
          </p:nvPr>
        </p:nvSpPr>
        <p:spPr/>
        <p:txBody>
          <a:bodyPr/>
          <a:lstStyle/>
          <a:p>
            <a:pPr defTabSz="1275947">
              <a:defRPr/>
            </a:pPr>
            <a:r>
              <a:rPr lang="en-US"/>
              <a:t>Speaking of website updates, the Top 5 is posted on the CSRM Connections site. </a:t>
            </a:r>
          </a:p>
          <a:p>
            <a:pPr defTabSz="1275947">
              <a:defRPr/>
            </a:pPr>
            <a:endParaRPr lang="en-US"/>
          </a:p>
          <a:p>
            <a:pPr defTabSz="1275947">
              <a:defRPr/>
            </a:pPr>
            <a:r>
              <a:rPr lang="en-US"/>
              <a:t>There have also been additional updates posted to the external website in the last month that aren’t listed on this slide. They are:</a:t>
            </a:r>
          </a:p>
          <a:p>
            <a:pPr defTabSz="1275947">
              <a:defRPr/>
            </a:pPr>
            <a:endParaRPr lang="en-US"/>
          </a:p>
          <a:p>
            <a:pPr marL="171450" indent="-171450" defTabSz="1275947">
              <a:buFontTx/>
              <a:buChar char="-"/>
              <a:defRPr/>
            </a:pPr>
            <a:r>
              <a:rPr lang="en-US"/>
              <a:t>Risk Register Workbook</a:t>
            </a:r>
          </a:p>
          <a:p>
            <a:pPr marL="171450" indent="-171450" defTabSz="1275947">
              <a:buFontTx/>
              <a:buChar char="-"/>
              <a:defRPr/>
            </a:pPr>
            <a:r>
              <a:rPr lang="en-US"/>
              <a:t>Risk Treatment Plan Template</a:t>
            </a:r>
          </a:p>
          <a:p>
            <a:pPr marL="171450" indent="-171450" defTabSz="1275947">
              <a:buFontTx/>
              <a:buChar char="-"/>
              <a:defRPr/>
            </a:pPr>
            <a:r>
              <a:rPr lang="en-US"/>
              <a:t>Initial Corrective Action Plan Template</a:t>
            </a:r>
          </a:p>
          <a:p>
            <a:pPr marL="171450" indent="-171450" defTabSz="1275947">
              <a:buFontTx/>
              <a:buChar char="-"/>
              <a:defRPr/>
            </a:pPr>
            <a:r>
              <a:rPr lang="en-US"/>
              <a:t>Quarterly Audit Remediation Plan Template</a:t>
            </a:r>
          </a:p>
          <a:p>
            <a:pPr marL="171450" indent="-171450" defTabSz="1275947">
              <a:buFontTx/>
              <a:buChar char="-"/>
              <a:defRPr/>
            </a:pPr>
            <a:r>
              <a:rPr lang="en-US"/>
              <a:t>KB4 FAQ and Crosswalk</a:t>
            </a:r>
          </a:p>
          <a:p>
            <a:pPr marL="171450" indent="-171450" defTabSz="1275947">
              <a:buFontTx/>
              <a:buChar char="-"/>
              <a:defRPr/>
            </a:pPr>
            <a:r>
              <a:rPr lang="en-US"/>
              <a:t>SEC514 update</a:t>
            </a:r>
          </a:p>
          <a:p>
            <a:pPr marL="171450" indent="-171450" defTabSz="1275947">
              <a:buFontTx/>
              <a:buChar char="-"/>
              <a:defRPr/>
            </a:pPr>
            <a:r>
              <a:rPr lang="en-US"/>
              <a:t>Continuity of Operations Plan Template</a:t>
            </a:r>
          </a:p>
          <a:p>
            <a:pPr marL="171450" indent="-171450" defTabSz="1275947">
              <a:buFontTx/>
              <a:buChar char="-"/>
              <a:defRPr/>
            </a:pPr>
            <a:endParaRPr lang="en-US"/>
          </a:p>
          <a:p>
            <a:pPr marL="0" indent="0" defTabSz="1275947">
              <a:buFontTx/>
              <a:buNone/>
              <a:defRPr/>
            </a:pPr>
            <a:r>
              <a:rPr lang="en-US"/>
              <a:t>Tenable User Guide on Connections under ISO Resources</a:t>
            </a:r>
          </a:p>
          <a:p>
            <a:endParaRPr lang="en-US"/>
          </a:p>
        </p:txBody>
      </p:sp>
      <p:sp>
        <p:nvSpPr>
          <p:cNvPr id="4" name="Slide Number Placeholder 3">
            <a:extLst>
              <a:ext uri="{FF2B5EF4-FFF2-40B4-BE49-F238E27FC236}">
                <a16:creationId xmlns:a16="http://schemas.microsoft.com/office/drawing/2014/main" id="{183C0CA7-95BB-C285-8E0F-EE0B2EAA5043}"/>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37</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1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looking for the best place to house and share the advisories that will come out of the cyber threat intelligence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9CC2A-93B9-44AE-8A84-66432E78D4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674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1275947">
              <a:defRPr/>
            </a:pPr>
            <a:r>
              <a:rPr lang="en-US"/>
              <a:t>Speaking of website updates, the Top 5 is posted on the CSRM Connections site. </a:t>
            </a:r>
          </a:p>
          <a:p>
            <a:pPr defTabSz="1275947">
              <a:defRPr/>
            </a:pPr>
            <a:endParaRPr lang="en-US"/>
          </a:p>
          <a:p>
            <a:pPr defTabSz="1275947">
              <a:defRPr/>
            </a:pPr>
            <a:r>
              <a:rPr lang="en-US"/>
              <a:t>There have also been additional updates posted to the external website in the last month that aren’t listed on this slide. They are:</a:t>
            </a:r>
          </a:p>
          <a:p>
            <a:pPr defTabSz="1275947">
              <a:defRPr/>
            </a:pPr>
            <a:endParaRPr lang="en-US"/>
          </a:p>
          <a:p>
            <a:pPr marL="171450" indent="-171450" defTabSz="1275947">
              <a:buFontTx/>
              <a:buChar char="-"/>
              <a:defRPr/>
            </a:pPr>
            <a:r>
              <a:rPr lang="en-US"/>
              <a:t>Risk Register Workbook</a:t>
            </a:r>
          </a:p>
          <a:p>
            <a:pPr marL="171450" indent="-171450" defTabSz="1275947">
              <a:buFontTx/>
              <a:buChar char="-"/>
              <a:defRPr/>
            </a:pPr>
            <a:r>
              <a:rPr lang="en-US"/>
              <a:t>Risk Treatment Plan Template</a:t>
            </a:r>
          </a:p>
          <a:p>
            <a:pPr marL="171450" indent="-171450" defTabSz="1275947">
              <a:buFontTx/>
              <a:buChar char="-"/>
              <a:defRPr/>
            </a:pPr>
            <a:r>
              <a:rPr lang="en-US"/>
              <a:t>Initial Corrective Action Plan Template</a:t>
            </a:r>
          </a:p>
          <a:p>
            <a:pPr marL="171450" indent="-171450" defTabSz="1275947">
              <a:buFontTx/>
              <a:buChar char="-"/>
              <a:defRPr/>
            </a:pPr>
            <a:r>
              <a:rPr lang="en-US"/>
              <a:t>Quarterly Audit Remediation Plan Template</a:t>
            </a:r>
          </a:p>
          <a:p>
            <a:pPr marL="171450" indent="-171450" defTabSz="1275947">
              <a:buFontTx/>
              <a:buChar char="-"/>
              <a:defRPr/>
            </a:pPr>
            <a:r>
              <a:rPr lang="en-US"/>
              <a:t>KB4 FAQ and Crosswalk</a:t>
            </a:r>
          </a:p>
          <a:p>
            <a:pPr marL="171450" indent="-171450" defTabSz="1275947">
              <a:buFontTx/>
              <a:buChar char="-"/>
              <a:defRPr/>
            </a:pPr>
            <a:r>
              <a:rPr lang="en-US"/>
              <a:t>SEC514 update</a:t>
            </a:r>
          </a:p>
          <a:p>
            <a:pPr marL="171450" indent="-171450" defTabSz="1275947">
              <a:buFontTx/>
              <a:buChar char="-"/>
              <a:defRPr/>
            </a:pPr>
            <a:r>
              <a:rPr lang="en-US"/>
              <a:t>Continuity of Operations Plan Template</a:t>
            </a:r>
          </a:p>
          <a:p>
            <a:pPr marL="171450" indent="-171450" defTabSz="1275947">
              <a:buFontTx/>
              <a:buChar char="-"/>
              <a:defRPr/>
            </a:pPr>
            <a:endParaRPr lang="en-US"/>
          </a:p>
          <a:p>
            <a:pPr marL="0" indent="0" defTabSz="1275947">
              <a:buFontTx/>
              <a:buNone/>
              <a:defRPr/>
            </a:pPr>
            <a:r>
              <a:rPr lang="en-US"/>
              <a:t>Tenable User Guide on Connections under ISO Resources</a:t>
            </a:r>
          </a:p>
          <a:p>
            <a:endParaRPr lang="en-US"/>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39</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DB05-C782-3105-1CC0-9DB6FDD8E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E03C0-7374-ECC6-102C-AC0306F4E9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5E809D-6B03-314D-0A8B-344E58CCEBD5}"/>
              </a:ext>
            </a:extLst>
          </p:cNvPr>
          <p:cNvSpPr>
            <a:spLocks noGrp="1"/>
          </p:cNvSpPr>
          <p:nvPr>
            <p:ph type="body" idx="1"/>
          </p:nvPr>
        </p:nvSpPr>
        <p:spPr/>
        <p:txBody>
          <a:bodyPr/>
          <a:lstStyle/>
          <a:p>
            <a:pPr defTabSz="1275947">
              <a:defRPr/>
            </a:pPr>
            <a:r>
              <a:rPr lang="en-US"/>
              <a:t>Quick reminder—when a COV AD account is disabled, M365 resources like mailbox and OneDrive are soft-deleted and must be restored within 30 days. After that, they’re permanently deleted, so please ensure users log in monthly or submit a temporary disable request to avoid data loss.</a:t>
            </a:r>
          </a:p>
        </p:txBody>
      </p:sp>
      <p:sp>
        <p:nvSpPr>
          <p:cNvPr id="4" name="Slide Number Placeholder 3">
            <a:extLst>
              <a:ext uri="{FF2B5EF4-FFF2-40B4-BE49-F238E27FC236}">
                <a16:creationId xmlns:a16="http://schemas.microsoft.com/office/drawing/2014/main" id="{6A201F1A-A833-F71D-E824-379F33E62DC3}"/>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40</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18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VCSP held </a:t>
            </a:r>
            <a:r>
              <a:rPr lang="en-US" err="1"/>
              <a:t>CyberConVA</a:t>
            </a:r>
            <a:r>
              <a:rPr lang="en-US"/>
              <a:t> a few weeks ago. This is just a little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9CC2A-93B9-44AE-8A84-66432E78D4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4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B48991-E7D5-FCA1-108F-BF51F6CE32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5" name="Notes Placeholder 2">
            <a:extLst>
              <a:ext uri="{FF2B5EF4-FFF2-40B4-BE49-F238E27FC236}">
                <a16:creationId xmlns:a16="http://schemas.microsoft.com/office/drawing/2014/main" id="{85D0939C-2854-BC17-B3EF-0F45B07D65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2571C722-9B42-A44F-942D-D942A388EF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ED6CBDF6-F43C-4133-9463-E29D0D55912B}"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66612"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7495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45</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46</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BD0F-AED9-7D32-0718-97D14A96D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CF707-0982-DF98-1243-F283B4C4BE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5DB74D-8E5E-7168-7E2A-170A6074C184}"/>
              </a:ext>
            </a:extLst>
          </p:cNvPr>
          <p:cNvSpPr>
            <a:spLocks noGrp="1"/>
          </p:cNvSpPr>
          <p:nvPr>
            <p:ph type="body" idx="1"/>
          </p:nvPr>
        </p:nvSpPr>
        <p:spPr/>
        <p:txBody>
          <a:bodyPr/>
          <a:lstStyle/>
          <a:p>
            <a:pPr defTabSz="1275947">
              <a:defRPr/>
            </a:pPr>
            <a:endParaRPr lang="en-US"/>
          </a:p>
        </p:txBody>
      </p:sp>
      <p:sp>
        <p:nvSpPr>
          <p:cNvPr id="4" name="Slide Number Placeholder 3">
            <a:extLst>
              <a:ext uri="{FF2B5EF4-FFF2-40B4-BE49-F238E27FC236}">
                <a16:creationId xmlns:a16="http://schemas.microsoft.com/office/drawing/2014/main" id="{E60DDC24-06EC-A5AB-41CA-71CA2AB28985}"/>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47</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29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CFFF-7BA2-6C08-6E47-BFBA344F6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DEEC2-4DDE-0E65-6762-C4F0DCF6AB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1574BD-FEB1-BCA4-E7C6-FF20624C6759}"/>
              </a:ext>
            </a:extLst>
          </p:cNvPr>
          <p:cNvSpPr>
            <a:spLocks noGrp="1"/>
          </p:cNvSpPr>
          <p:nvPr>
            <p:ph type="body" idx="1"/>
          </p:nvPr>
        </p:nvSpPr>
        <p:spPr/>
        <p:txBody>
          <a:bodyPr/>
          <a:lstStyle/>
          <a:p>
            <a:pPr defTabSz="1275947">
              <a:defRPr/>
            </a:pPr>
            <a:endParaRPr lang="en-US"/>
          </a:p>
        </p:txBody>
      </p:sp>
      <p:sp>
        <p:nvSpPr>
          <p:cNvPr id="4" name="Slide Number Placeholder 3">
            <a:extLst>
              <a:ext uri="{FF2B5EF4-FFF2-40B4-BE49-F238E27FC236}">
                <a16:creationId xmlns:a16="http://schemas.microsoft.com/office/drawing/2014/main" id="{090DD48B-DF8D-A3AC-446F-1C15CB85F5C5}"/>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48</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360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1A06A-AA3D-4F73-9982-59E58344C4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82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50</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2118F-379E-1287-1DA0-25167896C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5D37B-52CE-F854-7175-EDE8706C37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D9BBAF-8F0B-3FAB-E944-08AD92D14301}"/>
              </a:ext>
            </a:extLst>
          </p:cNvPr>
          <p:cNvSpPr>
            <a:spLocks noGrp="1"/>
          </p:cNvSpPr>
          <p:nvPr>
            <p:ph type="body" idx="1"/>
          </p:nvPr>
        </p:nvSpPr>
        <p:spPr/>
        <p:txBody>
          <a:bodyPr/>
          <a:lstStyle/>
          <a:p>
            <a:r>
              <a:rPr lang="en-US" sz="1200" b="1" i="1">
                <a:solidFill>
                  <a:srgbClr val="0000FF"/>
                </a:solidFill>
              </a:rPr>
              <a:t>Instructions:  </a:t>
            </a:r>
            <a:r>
              <a:rPr lang="en-US" sz="1200" b="0" i="0"/>
              <a:t>What are the critical success factors for contract award preparation.  This often includes things like:</a:t>
            </a:r>
            <a:endParaRPr lang="en-US" sz="1200" b="1" i="1">
              <a:solidFill>
                <a:srgbClr val="0000FF"/>
              </a:solidFill>
            </a:endParaRPr>
          </a:p>
          <a:p>
            <a:pPr marL="457200" indent="-274320">
              <a:buFont typeface="+mj-lt"/>
              <a:buAutoNum type="arabicPeriod"/>
            </a:pPr>
            <a:r>
              <a:rPr lang="en-US" sz="1200" i="0">
                <a:solidFill>
                  <a:srgbClr val="0000FF"/>
                </a:solidFill>
              </a:rPr>
              <a:t>Identifying high-value incumbent staff</a:t>
            </a:r>
          </a:p>
          <a:p>
            <a:pPr marL="457200" indent="-274320">
              <a:buFont typeface="+mj-lt"/>
              <a:buAutoNum type="arabicPeriod"/>
            </a:pPr>
            <a:r>
              <a:rPr lang="en-US" sz="1200" i="0">
                <a:solidFill>
                  <a:srgbClr val="0000FF"/>
                </a:solidFill>
              </a:rPr>
              <a:t>Aggressive recruitment</a:t>
            </a:r>
          </a:p>
          <a:p>
            <a:pPr marL="457200" indent="-274320">
              <a:buFont typeface="+mj-lt"/>
              <a:buAutoNum type="arabicPeriod"/>
            </a:pPr>
            <a:r>
              <a:rPr lang="en-US" sz="1200" i="0">
                <a:solidFill>
                  <a:srgbClr val="0000FF"/>
                </a:solidFill>
              </a:rPr>
              <a:t>Swapping-out/locking-down key and/or critical personnel</a:t>
            </a:r>
          </a:p>
          <a:p>
            <a:pPr marL="457200" indent="-274320">
              <a:buFont typeface="+mj-lt"/>
              <a:buAutoNum type="arabicPeriod"/>
            </a:pPr>
            <a:r>
              <a:rPr lang="en-US" sz="1200" i="0">
                <a:solidFill>
                  <a:srgbClr val="0000FF"/>
                </a:solidFill>
              </a:rPr>
              <a:t>Making quick-turn deliverables assignments</a:t>
            </a:r>
          </a:p>
          <a:p>
            <a:pPr marL="457200" indent="-274320">
              <a:buFont typeface="+mj-lt"/>
              <a:buAutoNum type="arabicPeriod"/>
            </a:pPr>
            <a:r>
              <a:rPr lang="en-US" sz="1200" i="0">
                <a:solidFill>
                  <a:srgbClr val="0000FF"/>
                </a:solidFill>
              </a:rPr>
              <a:t>Addressing a specific, high-risk proposal assumption</a:t>
            </a:r>
            <a:endParaRPr lang="en-US"/>
          </a:p>
          <a:p>
            <a:endParaRPr lang="en-US"/>
          </a:p>
        </p:txBody>
      </p:sp>
      <p:sp>
        <p:nvSpPr>
          <p:cNvPr id="4" name="Slide Number Placeholder 3">
            <a:extLst>
              <a:ext uri="{FF2B5EF4-FFF2-40B4-BE49-F238E27FC236}">
                <a16:creationId xmlns:a16="http://schemas.microsoft.com/office/drawing/2014/main" id="{C9218EE7-3907-5C2E-779A-9A2F6E3554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8F08-748E-4ED5-8015-A4C17C6A80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6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0E70-4F01-CF0E-3823-A0191D63A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F1314-6331-19F6-235D-E3373D3B24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A313BC-AFBA-B60D-CD8B-3B335F427E77}"/>
              </a:ext>
            </a:extLst>
          </p:cNvPr>
          <p:cNvSpPr>
            <a:spLocks noGrp="1"/>
          </p:cNvSpPr>
          <p:nvPr>
            <p:ph type="body" idx="1"/>
          </p:nvPr>
        </p:nvSpPr>
        <p:spPr/>
        <p:txBody>
          <a:bodyPr/>
          <a:lstStyle/>
          <a:p>
            <a:r>
              <a:rPr lang="en-US" sz="1200" b="1" i="1">
                <a:solidFill>
                  <a:srgbClr val="0000FF"/>
                </a:solidFill>
              </a:rPr>
              <a:t>Instructions:  </a:t>
            </a:r>
            <a:r>
              <a:rPr lang="en-US" sz="1200" b="0" i="0"/>
              <a:t>What are the critical success factors for contract award preparation.  This often includes things like:</a:t>
            </a:r>
            <a:endParaRPr lang="en-US" sz="1200" b="1" i="1">
              <a:solidFill>
                <a:srgbClr val="0000FF"/>
              </a:solidFill>
            </a:endParaRPr>
          </a:p>
          <a:p>
            <a:pPr marL="457200" indent="-274320">
              <a:buFont typeface="+mj-lt"/>
              <a:buAutoNum type="arabicPeriod"/>
            </a:pPr>
            <a:r>
              <a:rPr lang="en-US" sz="1200" i="0">
                <a:solidFill>
                  <a:srgbClr val="0000FF"/>
                </a:solidFill>
              </a:rPr>
              <a:t>Identifying high-value incumbent staff</a:t>
            </a:r>
          </a:p>
          <a:p>
            <a:pPr marL="457200" indent="-274320">
              <a:buFont typeface="+mj-lt"/>
              <a:buAutoNum type="arabicPeriod"/>
            </a:pPr>
            <a:r>
              <a:rPr lang="en-US" sz="1200" i="0">
                <a:solidFill>
                  <a:srgbClr val="0000FF"/>
                </a:solidFill>
              </a:rPr>
              <a:t>Aggressive recruitment</a:t>
            </a:r>
          </a:p>
          <a:p>
            <a:pPr marL="457200" indent="-274320">
              <a:buFont typeface="+mj-lt"/>
              <a:buAutoNum type="arabicPeriod"/>
            </a:pPr>
            <a:r>
              <a:rPr lang="en-US" sz="1200" i="0">
                <a:solidFill>
                  <a:srgbClr val="0000FF"/>
                </a:solidFill>
              </a:rPr>
              <a:t>Swapping-out/locking-down key and/or critical personnel</a:t>
            </a:r>
          </a:p>
          <a:p>
            <a:pPr marL="457200" indent="-274320">
              <a:buFont typeface="+mj-lt"/>
              <a:buAutoNum type="arabicPeriod"/>
            </a:pPr>
            <a:r>
              <a:rPr lang="en-US" sz="1200" i="0">
                <a:solidFill>
                  <a:srgbClr val="0000FF"/>
                </a:solidFill>
              </a:rPr>
              <a:t>Making quick-turn deliverables assignments</a:t>
            </a:r>
          </a:p>
          <a:p>
            <a:pPr marL="457200" indent="-274320">
              <a:buFont typeface="+mj-lt"/>
              <a:buAutoNum type="arabicPeriod"/>
            </a:pPr>
            <a:r>
              <a:rPr lang="en-US" sz="1200" i="0">
                <a:solidFill>
                  <a:srgbClr val="0000FF"/>
                </a:solidFill>
              </a:rPr>
              <a:t>Addressing a specific, high-risk proposal assumption</a:t>
            </a:r>
            <a:endParaRPr lang="en-US"/>
          </a:p>
          <a:p>
            <a:endParaRPr lang="en-US"/>
          </a:p>
        </p:txBody>
      </p:sp>
      <p:sp>
        <p:nvSpPr>
          <p:cNvPr id="4" name="Slide Number Placeholder 3">
            <a:extLst>
              <a:ext uri="{FF2B5EF4-FFF2-40B4-BE49-F238E27FC236}">
                <a16:creationId xmlns:a16="http://schemas.microsoft.com/office/drawing/2014/main" id="{2F99C504-B7D6-B153-0254-ED4D15E14A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8F08-748E-4ED5-8015-A4C17C6A80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39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87914-02F2-7290-120B-F099F2904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07B2D-5693-D985-5C9A-1F0B381CAE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B7B37D-4A3D-33BF-5B7D-64CD1DDE2902}"/>
              </a:ext>
            </a:extLst>
          </p:cNvPr>
          <p:cNvSpPr>
            <a:spLocks noGrp="1"/>
          </p:cNvSpPr>
          <p:nvPr>
            <p:ph type="body" idx="1"/>
          </p:nvPr>
        </p:nvSpPr>
        <p:spPr/>
        <p:txBody>
          <a:bodyPr/>
          <a:lstStyle/>
          <a:p>
            <a:r>
              <a:rPr lang="en-US" sz="1200" b="1" i="1">
                <a:solidFill>
                  <a:srgbClr val="0000FF"/>
                </a:solidFill>
              </a:rPr>
              <a:t>Instructions:  </a:t>
            </a:r>
            <a:r>
              <a:rPr lang="en-US" sz="1200" b="0" i="0"/>
              <a:t>What are the critical success factors for contract award preparation.  This often includes things like:</a:t>
            </a:r>
            <a:endParaRPr lang="en-US" sz="1200" b="1" i="1">
              <a:solidFill>
                <a:srgbClr val="0000FF"/>
              </a:solidFill>
            </a:endParaRPr>
          </a:p>
          <a:p>
            <a:pPr marL="457200" indent="-274320">
              <a:buFont typeface="+mj-lt"/>
              <a:buAutoNum type="arabicPeriod"/>
            </a:pPr>
            <a:r>
              <a:rPr lang="en-US" sz="1200" i="0">
                <a:solidFill>
                  <a:srgbClr val="0000FF"/>
                </a:solidFill>
              </a:rPr>
              <a:t>Identifying high-value incumbent staff</a:t>
            </a:r>
          </a:p>
          <a:p>
            <a:pPr marL="457200" indent="-274320">
              <a:buFont typeface="+mj-lt"/>
              <a:buAutoNum type="arabicPeriod"/>
            </a:pPr>
            <a:r>
              <a:rPr lang="en-US" sz="1200" i="0">
                <a:solidFill>
                  <a:srgbClr val="0000FF"/>
                </a:solidFill>
              </a:rPr>
              <a:t>Aggressive recruitment</a:t>
            </a:r>
          </a:p>
          <a:p>
            <a:pPr marL="457200" indent="-274320">
              <a:buFont typeface="+mj-lt"/>
              <a:buAutoNum type="arabicPeriod"/>
            </a:pPr>
            <a:r>
              <a:rPr lang="en-US" sz="1200" i="0">
                <a:solidFill>
                  <a:srgbClr val="0000FF"/>
                </a:solidFill>
              </a:rPr>
              <a:t>Swapping-out/locking-down key and/or critical personnel</a:t>
            </a:r>
          </a:p>
          <a:p>
            <a:pPr marL="457200" indent="-274320">
              <a:buFont typeface="+mj-lt"/>
              <a:buAutoNum type="arabicPeriod"/>
            </a:pPr>
            <a:r>
              <a:rPr lang="en-US" sz="1200" i="0">
                <a:solidFill>
                  <a:srgbClr val="0000FF"/>
                </a:solidFill>
              </a:rPr>
              <a:t>Making quick-turn deliverables assignments</a:t>
            </a:r>
          </a:p>
          <a:p>
            <a:pPr marL="457200" indent="-274320">
              <a:buFont typeface="+mj-lt"/>
              <a:buAutoNum type="arabicPeriod"/>
            </a:pPr>
            <a:r>
              <a:rPr lang="en-US" sz="1200" i="0">
                <a:solidFill>
                  <a:srgbClr val="0000FF"/>
                </a:solidFill>
              </a:rPr>
              <a:t>Addressing a specific, high-risk proposal assumption</a:t>
            </a:r>
            <a:endParaRPr lang="en-US"/>
          </a:p>
          <a:p>
            <a:endParaRPr lang="en-US"/>
          </a:p>
        </p:txBody>
      </p:sp>
      <p:sp>
        <p:nvSpPr>
          <p:cNvPr id="4" name="Slide Number Placeholder 3">
            <a:extLst>
              <a:ext uri="{FF2B5EF4-FFF2-40B4-BE49-F238E27FC236}">
                <a16:creationId xmlns:a16="http://schemas.microsoft.com/office/drawing/2014/main" id="{28A55AF9-5BC8-D1A1-C0D1-16C748C7D8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8F08-748E-4ED5-8015-A4C17C6A80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4EFE-3BEB-A33A-CE50-78DB7C59F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5CB0A-1CFE-08C4-8522-A2924C638D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DAA0D1-26D1-7D7D-BD5B-14CBDEDB26EC}"/>
              </a:ext>
            </a:extLst>
          </p:cNvPr>
          <p:cNvSpPr>
            <a:spLocks noGrp="1"/>
          </p:cNvSpPr>
          <p:nvPr>
            <p:ph type="body" idx="1"/>
          </p:nvPr>
        </p:nvSpPr>
        <p:spPr/>
        <p:txBody>
          <a:bodyPr/>
          <a:lstStyle/>
          <a:p>
            <a:r>
              <a:rPr lang="en-US" sz="1200" b="1" i="1" dirty="0">
                <a:solidFill>
                  <a:srgbClr val="0000FF"/>
                </a:solidFill>
              </a:rPr>
              <a:t>Instructions:  </a:t>
            </a:r>
            <a:r>
              <a:rPr lang="en-US" sz="1200" b="0" i="0" dirty="0"/>
              <a:t>What are the critical success factors for contract award preparation.  This often includes things like:</a:t>
            </a:r>
            <a:endParaRPr lang="en-US" sz="1200" b="1" i="1" dirty="0">
              <a:solidFill>
                <a:srgbClr val="0000FF"/>
              </a:solidFill>
            </a:endParaRPr>
          </a:p>
          <a:p>
            <a:pPr marL="457200" indent="-274320">
              <a:buFont typeface="+mj-lt"/>
              <a:buAutoNum type="arabicPeriod"/>
            </a:pPr>
            <a:r>
              <a:rPr lang="en-US" sz="1200" i="0" dirty="0">
                <a:solidFill>
                  <a:srgbClr val="0000FF"/>
                </a:solidFill>
              </a:rPr>
              <a:t>Identifying high-value incumbent staff</a:t>
            </a:r>
          </a:p>
          <a:p>
            <a:pPr marL="457200" indent="-274320">
              <a:buFont typeface="+mj-lt"/>
              <a:buAutoNum type="arabicPeriod"/>
            </a:pPr>
            <a:r>
              <a:rPr lang="en-US" sz="1200" i="0" dirty="0">
                <a:solidFill>
                  <a:srgbClr val="0000FF"/>
                </a:solidFill>
              </a:rPr>
              <a:t>Aggressive recruitment</a:t>
            </a:r>
          </a:p>
          <a:p>
            <a:pPr marL="457200" indent="-274320">
              <a:buFont typeface="+mj-lt"/>
              <a:buAutoNum type="arabicPeriod"/>
            </a:pPr>
            <a:r>
              <a:rPr lang="en-US" sz="1200" i="0" dirty="0">
                <a:solidFill>
                  <a:srgbClr val="0000FF"/>
                </a:solidFill>
              </a:rPr>
              <a:t>Swapping-out/locking-down key and/or critical personnel</a:t>
            </a:r>
          </a:p>
          <a:p>
            <a:pPr marL="457200" indent="-274320">
              <a:buFont typeface="+mj-lt"/>
              <a:buAutoNum type="arabicPeriod"/>
            </a:pPr>
            <a:r>
              <a:rPr lang="en-US" sz="1200" i="0" dirty="0">
                <a:solidFill>
                  <a:srgbClr val="0000FF"/>
                </a:solidFill>
              </a:rPr>
              <a:t>Making quick-turn deliverables assignments</a:t>
            </a:r>
          </a:p>
          <a:p>
            <a:pPr marL="457200" indent="-274320">
              <a:buFont typeface="+mj-lt"/>
              <a:buAutoNum type="arabicPeriod"/>
            </a:pPr>
            <a:r>
              <a:rPr lang="en-US" sz="1200" i="0" dirty="0">
                <a:solidFill>
                  <a:srgbClr val="0000FF"/>
                </a:solidFill>
              </a:rPr>
              <a:t>Addressing a specific, high-risk proposal assumption</a:t>
            </a:r>
            <a:endParaRPr lang="en-US" dirty="0"/>
          </a:p>
          <a:p>
            <a:endParaRPr lang="en-US" dirty="0"/>
          </a:p>
        </p:txBody>
      </p:sp>
      <p:sp>
        <p:nvSpPr>
          <p:cNvPr id="4" name="Slide Number Placeholder 3">
            <a:extLst>
              <a:ext uri="{FF2B5EF4-FFF2-40B4-BE49-F238E27FC236}">
                <a16:creationId xmlns:a16="http://schemas.microsoft.com/office/drawing/2014/main" id="{A8F803A9-63A0-5B2A-D704-C5A9014D95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8F08-748E-4ED5-8015-A4C17C6A80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01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C453-8F0F-9F71-29E0-28E4AC4DD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A5ECE-2CF8-F89D-5BC3-8CD524B814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2DF00A-B055-E848-5FBB-F0065E9A56D7}"/>
              </a:ext>
            </a:extLst>
          </p:cNvPr>
          <p:cNvSpPr>
            <a:spLocks noGrp="1"/>
          </p:cNvSpPr>
          <p:nvPr>
            <p:ph type="body" idx="1"/>
          </p:nvPr>
        </p:nvSpPr>
        <p:spPr/>
        <p:txBody>
          <a:bodyPr/>
          <a:lstStyle/>
          <a:p>
            <a:r>
              <a:rPr lang="en-US" sz="1200" b="1" i="1">
                <a:solidFill>
                  <a:srgbClr val="0000FF"/>
                </a:solidFill>
              </a:rPr>
              <a:t>Instructions:  </a:t>
            </a:r>
            <a:r>
              <a:rPr lang="en-US" sz="1200" b="0" i="0"/>
              <a:t>What are the critical success factors for contract award preparation.  This often includes things like:</a:t>
            </a:r>
            <a:endParaRPr lang="en-US" sz="1200" b="1" i="1">
              <a:solidFill>
                <a:srgbClr val="0000FF"/>
              </a:solidFill>
            </a:endParaRPr>
          </a:p>
          <a:p>
            <a:pPr marL="457200" indent="-274320">
              <a:buFont typeface="+mj-lt"/>
              <a:buAutoNum type="arabicPeriod"/>
            </a:pPr>
            <a:r>
              <a:rPr lang="en-US" sz="1200" i="0">
                <a:solidFill>
                  <a:srgbClr val="0000FF"/>
                </a:solidFill>
              </a:rPr>
              <a:t>Identifying high-value incumbent staff</a:t>
            </a:r>
          </a:p>
          <a:p>
            <a:pPr marL="457200" indent="-274320">
              <a:buFont typeface="+mj-lt"/>
              <a:buAutoNum type="arabicPeriod"/>
            </a:pPr>
            <a:r>
              <a:rPr lang="en-US" sz="1200" i="0">
                <a:solidFill>
                  <a:srgbClr val="0000FF"/>
                </a:solidFill>
              </a:rPr>
              <a:t>Aggressive recruitment</a:t>
            </a:r>
          </a:p>
          <a:p>
            <a:pPr marL="457200" indent="-274320">
              <a:buFont typeface="+mj-lt"/>
              <a:buAutoNum type="arabicPeriod"/>
            </a:pPr>
            <a:r>
              <a:rPr lang="en-US" sz="1200" i="0">
                <a:solidFill>
                  <a:srgbClr val="0000FF"/>
                </a:solidFill>
              </a:rPr>
              <a:t>Swapping-out/locking-down key and/or critical personnel</a:t>
            </a:r>
          </a:p>
          <a:p>
            <a:pPr marL="457200" indent="-274320">
              <a:buFont typeface="+mj-lt"/>
              <a:buAutoNum type="arabicPeriod"/>
            </a:pPr>
            <a:r>
              <a:rPr lang="en-US" sz="1200" i="0">
                <a:solidFill>
                  <a:srgbClr val="0000FF"/>
                </a:solidFill>
              </a:rPr>
              <a:t>Making quick-turn deliverables assignments</a:t>
            </a:r>
          </a:p>
          <a:p>
            <a:pPr marL="457200" indent="-274320">
              <a:buFont typeface="+mj-lt"/>
              <a:buAutoNum type="arabicPeriod"/>
            </a:pPr>
            <a:r>
              <a:rPr lang="en-US" sz="1200" i="0">
                <a:solidFill>
                  <a:srgbClr val="0000FF"/>
                </a:solidFill>
              </a:rPr>
              <a:t>Addressing a specific, high-risk proposal assumption</a:t>
            </a:r>
            <a:endParaRPr lang="en-US"/>
          </a:p>
          <a:p>
            <a:endParaRPr lang="en-US"/>
          </a:p>
        </p:txBody>
      </p:sp>
      <p:sp>
        <p:nvSpPr>
          <p:cNvPr id="4" name="Slide Number Placeholder 3">
            <a:extLst>
              <a:ext uri="{FF2B5EF4-FFF2-40B4-BE49-F238E27FC236}">
                <a16:creationId xmlns:a16="http://schemas.microsoft.com/office/drawing/2014/main" id="{B2658B8E-35F2-4116-EB69-78F0CCED38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8F08-748E-4ED5-8015-A4C17C6A80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9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73077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DBA81-3664-EC72-3531-F2CBEF90D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9E09E-FD78-9577-7791-0824F81E7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3A7A46-76CB-0A6B-EABD-F522C4C5D662}"/>
              </a:ext>
            </a:extLst>
          </p:cNvPr>
          <p:cNvSpPr>
            <a:spLocks noGrp="1"/>
          </p:cNvSpPr>
          <p:nvPr>
            <p:ph type="body" idx="1"/>
          </p:nvPr>
        </p:nvSpPr>
        <p:spPr/>
        <p:txBody>
          <a:bodyPr/>
          <a:lstStyle/>
          <a:p>
            <a:pPr defTabSz="1275947">
              <a:defRPr/>
            </a:pPr>
            <a:r>
              <a:rPr lang="en-US"/>
              <a:t>Speaking of website updates, the Top 5 is posted on the CSRM Connections site. </a:t>
            </a:r>
          </a:p>
          <a:p>
            <a:pPr defTabSz="1275947">
              <a:defRPr/>
            </a:pPr>
            <a:endParaRPr lang="en-US"/>
          </a:p>
          <a:p>
            <a:pPr defTabSz="1275947">
              <a:defRPr/>
            </a:pPr>
            <a:r>
              <a:rPr lang="en-US"/>
              <a:t>There have also been additional updates posted to the external website in the last month that aren’t listed on this slide. They are:</a:t>
            </a:r>
          </a:p>
          <a:p>
            <a:pPr defTabSz="1275947">
              <a:defRPr/>
            </a:pPr>
            <a:endParaRPr lang="en-US"/>
          </a:p>
          <a:p>
            <a:pPr marL="171450" indent="-171450" defTabSz="1275947">
              <a:buFontTx/>
              <a:buChar char="-"/>
              <a:defRPr/>
            </a:pPr>
            <a:r>
              <a:rPr lang="en-US"/>
              <a:t>Risk Register Workbook</a:t>
            </a:r>
          </a:p>
          <a:p>
            <a:pPr marL="171450" indent="-171450" defTabSz="1275947">
              <a:buFontTx/>
              <a:buChar char="-"/>
              <a:defRPr/>
            </a:pPr>
            <a:r>
              <a:rPr lang="en-US"/>
              <a:t>Risk Treatment Plan Template</a:t>
            </a:r>
          </a:p>
          <a:p>
            <a:pPr marL="171450" indent="-171450" defTabSz="1275947">
              <a:buFontTx/>
              <a:buChar char="-"/>
              <a:defRPr/>
            </a:pPr>
            <a:r>
              <a:rPr lang="en-US"/>
              <a:t>Initial Corrective Action Plan Template</a:t>
            </a:r>
          </a:p>
          <a:p>
            <a:pPr marL="171450" indent="-171450" defTabSz="1275947">
              <a:buFontTx/>
              <a:buChar char="-"/>
              <a:defRPr/>
            </a:pPr>
            <a:r>
              <a:rPr lang="en-US"/>
              <a:t>Quarterly Audit Remediation Plan Template</a:t>
            </a:r>
          </a:p>
          <a:p>
            <a:pPr marL="171450" indent="-171450" defTabSz="1275947">
              <a:buFontTx/>
              <a:buChar char="-"/>
              <a:defRPr/>
            </a:pPr>
            <a:r>
              <a:rPr lang="en-US"/>
              <a:t>KB4 FAQ and Crosswalk</a:t>
            </a:r>
          </a:p>
          <a:p>
            <a:pPr marL="171450" indent="-171450" defTabSz="1275947">
              <a:buFontTx/>
              <a:buChar char="-"/>
              <a:defRPr/>
            </a:pPr>
            <a:r>
              <a:rPr lang="en-US"/>
              <a:t>SEC514 update</a:t>
            </a:r>
          </a:p>
          <a:p>
            <a:pPr marL="171450" indent="-171450" defTabSz="1275947">
              <a:buFontTx/>
              <a:buChar char="-"/>
              <a:defRPr/>
            </a:pPr>
            <a:r>
              <a:rPr lang="en-US"/>
              <a:t>Continuity of Operations Plan Template</a:t>
            </a:r>
          </a:p>
          <a:p>
            <a:pPr marL="171450" indent="-171450" defTabSz="1275947">
              <a:buFontTx/>
              <a:buChar char="-"/>
              <a:defRPr/>
            </a:pPr>
            <a:endParaRPr lang="en-US"/>
          </a:p>
          <a:p>
            <a:pPr marL="0" indent="0" defTabSz="1275947">
              <a:buFontTx/>
              <a:buNone/>
              <a:defRPr/>
            </a:pPr>
            <a:r>
              <a:rPr lang="en-US"/>
              <a:t>Tenable User Guide on Connections under ISO Resources</a:t>
            </a:r>
          </a:p>
          <a:p>
            <a:endParaRPr lang="en-US"/>
          </a:p>
        </p:txBody>
      </p:sp>
      <p:sp>
        <p:nvSpPr>
          <p:cNvPr id="4" name="Slide Number Placeholder 3">
            <a:extLst>
              <a:ext uri="{FF2B5EF4-FFF2-40B4-BE49-F238E27FC236}">
                <a16:creationId xmlns:a16="http://schemas.microsoft.com/office/drawing/2014/main" id="{DA2CA2BF-D364-21F7-D3A5-A0239ABDC520}"/>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29</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15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8.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1ABBC5-E05F-0498-B749-350BF992C197}"/>
              </a:ext>
            </a:extLst>
          </p:cNvPr>
          <p:cNvSpPr>
            <a:spLocks noGrp="1"/>
          </p:cNvSpPr>
          <p:nvPr>
            <p:ph type="ftr" sz="quarter" idx="11"/>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EF5B7BF3-1717-FF4B-029A-67C8F6C72507}"/>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2" name="Footer Placeholder 3">
            <a:extLst>
              <a:ext uri="{FF2B5EF4-FFF2-40B4-BE49-F238E27FC236}">
                <a16:creationId xmlns:a16="http://schemas.microsoft.com/office/drawing/2014/main" id="{5AC4AF4F-32E4-9D0A-689C-C4D1754A51EF}"/>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5" name="Straight Connector 4">
            <a:extLst>
              <a:ext uri="{FF2B5EF4-FFF2-40B4-BE49-F238E27FC236}">
                <a16:creationId xmlns:a16="http://schemas.microsoft.com/office/drawing/2014/main" id="{DDD2C252-E6F4-8882-6BF2-F79BC2D4CB66}"/>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1CC0D2-497E-14E3-E9CF-E31FF55C0ECF}"/>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E03DC834-79E8-7599-E846-B05AEEAFCF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9" name="Straight Connector 8">
            <a:extLst>
              <a:ext uri="{FF2B5EF4-FFF2-40B4-BE49-F238E27FC236}">
                <a16:creationId xmlns:a16="http://schemas.microsoft.com/office/drawing/2014/main" id="{E5C91BFE-FB28-23E5-A1DE-B3C5D9C1BDDE}"/>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766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1ABBC5-E05F-0498-B749-350BF992C197}"/>
              </a:ext>
            </a:extLst>
          </p:cNvPr>
          <p:cNvSpPr>
            <a:spLocks noGrp="1"/>
          </p:cNvSpPr>
          <p:nvPr>
            <p:ph type="ftr" sz="quarter" idx="11"/>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EF5B7BF3-1717-FF4B-029A-67C8F6C72507}"/>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5" name="Footer Placeholder 3">
            <a:extLst>
              <a:ext uri="{FF2B5EF4-FFF2-40B4-BE49-F238E27FC236}">
                <a16:creationId xmlns:a16="http://schemas.microsoft.com/office/drawing/2014/main" id="{0A99A947-B670-B40C-B1BC-7E62C4EA7699}"/>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6" name="Straight Connector 5">
            <a:extLst>
              <a:ext uri="{FF2B5EF4-FFF2-40B4-BE49-F238E27FC236}">
                <a16:creationId xmlns:a16="http://schemas.microsoft.com/office/drawing/2014/main" id="{24E3D544-516F-3121-F4DB-B8439E7455F8}"/>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729640-AFCF-9DA9-7BC0-4318E9116436}"/>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F29B7BBB-C40D-9477-1A6D-A7FA334EF5DD}"/>
              </a:ext>
            </a:extLst>
          </p:cNvPr>
          <p:cNvSpPr>
            <a:spLocks noGrp="1"/>
          </p:cNvSpPr>
          <p:nvPr>
            <p:ph type="pic" sz="quarter" idx="13" hasCustomPrompt="1"/>
          </p:nvPr>
        </p:nvSpPr>
        <p:spPr>
          <a:xfrm>
            <a:off x="0" y="0"/>
            <a:ext cx="12192000" cy="6129338"/>
          </a:xfrm>
          <a:solidFill>
            <a:schemeClr val="accent1"/>
          </a:solidFill>
        </p:spPr>
        <p:txBody>
          <a:bodyPr bIns="1224000" anchor="ctr"/>
          <a:lstStyle>
            <a:lvl1pPr marL="0" indent="0" algn="ctr">
              <a:buNone/>
              <a:defRPr/>
            </a:lvl1pPr>
          </a:lstStyle>
          <a:p>
            <a:r>
              <a:rPr lang="en-GB"/>
              <a:t>Click to insert picture</a:t>
            </a:r>
          </a:p>
        </p:txBody>
      </p:sp>
      <p:pic>
        <p:nvPicPr>
          <p:cNvPr id="9" name="Graphic 8">
            <a:extLst>
              <a:ext uri="{FF2B5EF4-FFF2-40B4-BE49-F238E27FC236}">
                <a16:creationId xmlns:a16="http://schemas.microsoft.com/office/drawing/2014/main" id="{F32411EB-81F1-C576-A26A-FAE34DB528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1" name="Straight Connector 10">
            <a:extLst>
              <a:ext uri="{FF2B5EF4-FFF2-40B4-BE49-F238E27FC236}">
                <a16:creationId xmlns:a16="http://schemas.microsoft.com/office/drawing/2014/main" id="{675330F0-D6C9-1406-2FD8-48930BAADBC1}"/>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0191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56E3-D005-E390-3EAD-45F4E5DA7347}"/>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59888512-AF5C-5134-E65C-343BAC2EAA74}"/>
              </a:ext>
            </a:extLst>
          </p:cNvPr>
          <p:cNvSpPr>
            <a:spLocks noGrp="1" noRot="1" noMove="1" noResize="1" noEditPoints="1" noAdjustHandles="1" noChangeArrowheads="1" noChangeShapeType="1"/>
          </p:cNvSpPr>
          <p:nvPr>
            <p:ph type="ftr" sz="quarter" idx="11"/>
          </p:nvPr>
        </p:nvSpPr>
        <p:spPr/>
        <p:txBody>
          <a:bodyPr/>
          <a:lstStyle/>
          <a:p>
            <a:r>
              <a:rPr lang="en-US"/>
              <a:t>GDIT Sensitive or Proprietary</a:t>
            </a:r>
            <a:endParaRPr lang="en-GB"/>
          </a:p>
        </p:txBody>
      </p:sp>
      <p:sp>
        <p:nvSpPr>
          <p:cNvPr id="6" name="Slide Number Placeholder 5">
            <a:extLst>
              <a:ext uri="{FF2B5EF4-FFF2-40B4-BE49-F238E27FC236}">
                <a16:creationId xmlns:a16="http://schemas.microsoft.com/office/drawing/2014/main" id="{EEFF5E5A-AB7F-677D-87E6-0AE86E3E5496}"/>
              </a:ext>
            </a:extLst>
          </p:cNvPr>
          <p:cNvSpPr>
            <a:spLocks noGrp="1"/>
          </p:cNvSpPr>
          <p:nvPr>
            <p:ph type="sldNum" sz="quarter" idx="12"/>
          </p:nvPr>
        </p:nvSpPr>
        <p:spPr/>
        <p:txBody>
          <a:bodyPr/>
          <a:lstStyle/>
          <a:p>
            <a:fld id="{300BFAFD-D4FA-49E9-B462-919008765615}" type="slidenum">
              <a:rPr lang="en-GB" smtClean="0"/>
              <a:t>‹#›</a:t>
            </a:fld>
            <a:endParaRPr lang="en-GB"/>
          </a:p>
        </p:txBody>
      </p:sp>
      <p:cxnSp>
        <p:nvCxnSpPr>
          <p:cNvPr id="4" name="Straight Connector 3">
            <a:extLst>
              <a:ext uri="{FF2B5EF4-FFF2-40B4-BE49-F238E27FC236}">
                <a16:creationId xmlns:a16="http://schemas.microsoft.com/office/drawing/2014/main" id="{6360ED67-8956-36F4-730C-D91B34B092F6}"/>
              </a:ext>
            </a:extLst>
          </p:cNvPr>
          <p:cNvCxnSpPr>
            <a:cxnSpLocks/>
          </p:cNvCxnSpPr>
          <p:nvPr userDrawn="1"/>
        </p:nvCxnSpPr>
        <p:spPr>
          <a:xfrm>
            <a:off x="573088"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EA256406-6D63-FFA9-CFA9-0778C0B6EDB7}"/>
              </a:ext>
            </a:extLst>
          </p:cNvPr>
          <p:cNvCxnSpPr>
            <a:cxnSpLocks/>
          </p:cNvCxnSpPr>
          <p:nvPr userDrawn="1"/>
        </p:nvCxnSpPr>
        <p:spPr>
          <a:xfrm>
            <a:off x="4322128"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C39C58BA-A004-104D-FD09-EF01325A1C2F}"/>
              </a:ext>
            </a:extLst>
          </p:cNvPr>
          <p:cNvCxnSpPr>
            <a:cxnSpLocks/>
          </p:cNvCxnSpPr>
          <p:nvPr userDrawn="1"/>
        </p:nvCxnSpPr>
        <p:spPr>
          <a:xfrm>
            <a:off x="8079427"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9" name="Text Placeholder 32">
            <a:extLst>
              <a:ext uri="{FF2B5EF4-FFF2-40B4-BE49-F238E27FC236}">
                <a16:creationId xmlns:a16="http://schemas.microsoft.com/office/drawing/2014/main" id="{E1038A2B-54DF-5884-4116-8BF10D3193D9}"/>
              </a:ext>
            </a:extLst>
          </p:cNvPr>
          <p:cNvSpPr>
            <a:spLocks noGrp="1"/>
          </p:cNvSpPr>
          <p:nvPr>
            <p:ph type="body" sz="quarter" idx="13" hasCustomPrompt="1"/>
          </p:nvPr>
        </p:nvSpPr>
        <p:spPr>
          <a:xfrm>
            <a:off x="579438"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Name</a:t>
            </a:r>
            <a:endParaRPr lang="en-GB"/>
          </a:p>
        </p:txBody>
      </p:sp>
      <p:sp>
        <p:nvSpPr>
          <p:cNvPr id="10" name="Text Placeholder 32">
            <a:extLst>
              <a:ext uri="{FF2B5EF4-FFF2-40B4-BE49-F238E27FC236}">
                <a16:creationId xmlns:a16="http://schemas.microsoft.com/office/drawing/2014/main" id="{83191C59-386F-3877-1A56-47216B427A87}"/>
              </a:ext>
            </a:extLst>
          </p:cNvPr>
          <p:cNvSpPr>
            <a:spLocks noGrp="1"/>
          </p:cNvSpPr>
          <p:nvPr>
            <p:ph type="body" sz="quarter" idx="14" hasCustomPrompt="1"/>
          </p:nvPr>
        </p:nvSpPr>
        <p:spPr>
          <a:xfrm>
            <a:off x="4330704"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Name</a:t>
            </a:r>
          </a:p>
        </p:txBody>
      </p:sp>
      <p:sp>
        <p:nvSpPr>
          <p:cNvPr id="11" name="Text Placeholder 32">
            <a:extLst>
              <a:ext uri="{FF2B5EF4-FFF2-40B4-BE49-F238E27FC236}">
                <a16:creationId xmlns:a16="http://schemas.microsoft.com/office/drawing/2014/main" id="{C61D9D1B-9813-C60A-EAB0-DB0C9B499374}"/>
              </a:ext>
            </a:extLst>
          </p:cNvPr>
          <p:cNvSpPr>
            <a:spLocks noGrp="1"/>
          </p:cNvSpPr>
          <p:nvPr>
            <p:ph type="body" sz="quarter" idx="15" hasCustomPrompt="1"/>
          </p:nvPr>
        </p:nvSpPr>
        <p:spPr>
          <a:xfrm>
            <a:off x="8081967"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Name</a:t>
            </a:r>
          </a:p>
        </p:txBody>
      </p:sp>
      <p:sp>
        <p:nvSpPr>
          <p:cNvPr id="12" name="Text Placeholder 32">
            <a:extLst>
              <a:ext uri="{FF2B5EF4-FFF2-40B4-BE49-F238E27FC236}">
                <a16:creationId xmlns:a16="http://schemas.microsoft.com/office/drawing/2014/main" id="{550A1123-C5BD-558F-E079-D70F69A865EC}"/>
              </a:ext>
            </a:extLst>
          </p:cNvPr>
          <p:cNvSpPr>
            <a:spLocks noGrp="1"/>
          </p:cNvSpPr>
          <p:nvPr>
            <p:ph type="body" sz="quarter" idx="16" hasCustomPrompt="1"/>
          </p:nvPr>
        </p:nvSpPr>
        <p:spPr>
          <a:xfrm>
            <a:off x="579438"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13" name="Text Placeholder 32">
            <a:extLst>
              <a:ext uri="{FF2B5EF4-FFF2-40B4-BE49-F238E27FC236}">
                <a16:creationId xmlns:a16="http://schemas.microsoft.com/office/drawing/2014/main" id="{697A1040-5E5C-E43B-F42C-6F912FFDE061}"/>
              </a:ext>
            </a:extLst>
          </p:cNvPr>
          <p:cNvSpPr>
            <a:spLocks noGrp="1"/>
          </p:cNvSpPr>
          <p:nvPr>
            <p:ph type="body" sz="quarter" idx="17" hasCustomPrompt="1"/>
          </p:nvPr>
        </p:nvSpPr>
        <p:spPr>
          <a:xfrm>
            <a:off x="4330704"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14" name="Text Placeholder 32">
            <a:extLst>
              <a:ext uri="{FF2B5EF4-FFF2-40B4-BE49-F238E27FC236}">
                <a16:creationId xmlns:a16="http://schemas.microsoft.com/office/drawing/2014/main" id="{AC6A67F9-C828-4197-AC3A-160C5A446F20}"/>
              </a:ext>
            </a:extLst>
          </p:cNvPr>
          <p:cNvSpPr>
            <a:spLocks noGrp="1"/>
          </p:cNvSpPr>
          <p:nvPr>
            <p:ph type="body" sz="quarter" idx="18" hasCustomPrompt="1"/>
          </p:nvPr>
        </p:nvSpPr>
        <p:spPr>
          <a:xfrm>
            <a:off x="8081967"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Tree>
    <p:extLst>
      <p:ext uri="{BB962C8B-B14F-4D97-AF65-F5344CB8AC3E}">
        <p14:creationId xmlns:p14="http://schemas.microsoft.com/office/powerpoint/2010/main" val="168336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5B7BF3-1717-FF4B-029A-67C8F6C72507}"/>
              </a:ext>
            </a:extLst>
          </p:cNvPr>
          <p:cNvSpPr>
            <a:spLocks noGrp="1"/>
          </p:cNvSpPr>
          <p:nvPr>
            <p:ph type="sldNum" sz="quarter" idx="12"/>
          </p:nvPr>
        </p:nvSpPr>
        <p:spPr/>
        <p:txBody>
          <a:bodyPr/>
          <a:lstStyle/>
          <a:p>
            <a:fld id="{300BFAFD-D4FA-49E9-B462-919008765615}" type="slidenum">
              <a:rPr lang="en-GB" smtClean="0"/>
              <a:t>‹#›</a:t>
            </a:fld>
            <a:endParaRPr lang="en-GB"/>
          </a:p>
        </p:txBody>
      </p:sp>
      <p:pic>
        <p:nvPicPr>
          <p:cNvPr id="5" name="Graphic 4">
            <a:extLst>
              <a:ext uri="{FF2B5EF4-FFF2-40B4-BE49-F238E27FC236}">
                <a16:creationId xmlns:a16="http://schemas.microsoft.com/office/drawing/2014/main" id="{C7082BB2-C3B1-9CF6-79F3-453EB13E99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54347" y="3261360"/>
            <a:ext cx="2083306" cy="900888"/>
          </a:xfrm>
          <a:prstGeom prst="rect">
            <a:avLst/>
          </a:prstGeom>
        </p:spPr>
      </p:pic>
      <p:sp>
        <p:nvSpPr>
          <p:cNvPr id="2" name="Footer Placeholder 3">
            <a:extLst>
              <a:ext uri="{FF2B5EF4-FFF2-40B4-BE49-F238E27FC236}">
                <a16:creationId xmlns:a16="http://schemas.microsoft.com/office/drawing/2014/main" id="{730140E4-0A8C-2266-C466-32178EA77AE9}"/>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6" name="Straight Connector 5">
            <a:extLst>
              <a:ext uri="{FF2B5EF4-FFF2-40B4-BE49-F238E27FC236}">
                <a16:creationId xmlns:a16="http://schemas.microsoft.com/office/drawing/2014/main" id="{E4D7C70E-AA8A-BC90-3F4A-67B25D01AAEC}"/>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A69CDB1-A29E-EA45-424B-CBF019F21AD7}"/>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147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FD6F4F-16DD-4961-BE91-A13EBAA319D2}"/>
              </a:ext>
            </a:extLst>
          </p:cNvPr>
          <p:cNvSpPr>
            <a:spLocks noGrp="1"/>
          </p:cNvSpPr>
          <p:nvPr>
            <p:ph type="body" idx="1"/>
          </p:nvPr>
        </p:nvSpPr>
        <p:spPr>
          <a:xfrm>
            <a:off x="914400" y="1371600"/>
            <a:ext cx="5120640" cy="457200"/>
          </a:xfrm>
        </p:spPr>
        <p:txBody>
          <a:bodyPr anchor="ctr">
            <a:normAutofit/>
          </a:bodyPr>
          <a:lstStyle>
            <a:lvl1pPr marL="0" indent="0">
              <a:buNone/>
              <a:defRPr sz="20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592E12-97FD-4488-9175-A25412D42CE7}"/>
              </a:ext>
            </a:extLst>
          </p:cNvPr>
          <p:cNvSpPr>
            <a:spLocks noGrp="1"/>
          </p:cNvSpPr>
          <p:nvPr>
            <p:ph sz="half" idx="2"/>
          </p:nvPr>
        </p:nvSpPr>
        <p:spPr>
          <a:xfrm>
            <a:off x="914400" y="1850136"/>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B476-D7C2-4A35-88BA-4BFF5CDA8096}"/>
              </a:ext>
            </a:extLst>
          </p:cNvPr>
          <p:cNvSpPr>
            <a:spLocks noGrp="1"/>
          </p:cNvSpPr>
          <p:nvPr>
            <p:ph type="body" sz="quarter" idx="3"/>
          </p:nvPr>
        </p:nvSpPr>
        <p:spPr>
          <a:xfrm>
            <a:off x="6172200" y="1371600"/>
            <a:ext cx="5120640" cy="457200"/>
          </a:xfrm>
        </p:spPr>
        <p:txBody>
          <a:bodyPr anchor="ctr">
            <a:normAutofit/>
          </a:bodyPr>
          <a:lstStyle>
            <a:lvl1pPr marL="0" indent="0">
              <a:buNone/>
              <a:defRPr sz="20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EE5CD-B061-43CF-AD40-52137ABC5C3D}"/>
              </a:ext>
            </a:extLst>
          </p:cNvPr>
          <p:cNvSpPr>
            <a:spLocks noGrp="1"/>
          </p:cNvSpPr>
          <p:nvPr>
            <p:ph sz="quarter" idx="4"/>
          </p:nvPr>
        </p:nvSpPr>
        <p:spPr>
          <a:xfrm>
            <a:off x="6172200" y="1850136"/>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7364901-5B8C-4997-9272-CF39C16E3515}"/>
              </a:ext>
            </a:extLst>
          </p:cNvPr>
          <p:cNvSpPr>
            <a:spLocks noGrp="1"/>
          </p:cNvSpPr>
          <p:nvPr>
            <p:ph type="ftr" sz="quarter" idx="11"/>
          </p:nvPr>
        </p:nvSpPr>
        <p:spPr/>
        <p:txBody>
          <a:bodyPr/>
          <a:lstStyle/>
          <a:p>
            <a:r>
              <a:rPr lang="en-US"/>
              <a:t>GDIT Sensitive or Proprietary</a:t>
            </a:r>
          </a:p>
        </p:txBody>
      </p:sp>
      <p:sp>
        <p:nvSpPr>
          <p:cNvPr id="9" name="Slide Number Placeholder 8">
            <a:extLst>
              <a:ext uri="{FF2B5EF4-FFF2-40B4-BE49-F238E27FC236}">
                <a16:creationId xmlns:a16="http://schemas.microsoft.com/office/drawing/2014/main" id="{DD194FB7-A8FF-44A9-9EA4-CADA8F6DA767}"/>
              </a:ext>
            </a:extLst>
          </p:cNvPr>
          <p:cNvSpPr>
            <a:spLocks noGrp="1"/>
          </p:cNvSpPr>
          <p:nvPr>
            <p:ph type="sldNum" sz="quarter" idx="12"/>
          </p:nvPr>
        </p:nvSpPr>
        <p:spPr/>
        <p:txBody>
          <a:bodyPr/>
          <a:lstStyle/>
          <a:p>
            <a:fld id="{388259E7-131F-47BE-9CEA-8EDCBABCBDA6}" type="slidenum">
              <a:rPr lang="en-US" smtClean="0"/>
              <a:t>‹#›</a:t>
            </a:fld>
            <a:endParaRPr lang="en-US"/>
          </a:p>
        </p:txBody>
      </p:sp>
      <p:sp>
        <p:nvSpPr>
          <p:cNvPr id="10" name="Title 1">
            <a:extLst>
              <a:ext uri="{FF2B5EF4-FFF2-40B4-BE49-F238E27FC236}">
                <a16:creationId xmlns:a16="http://schemas.microsoft.com/office/drawing/2014/main" id="{CCF81256-1E6B-474F-860D-4CC76A5F452F}"/>
              </a:ext>
            </a:extLst>
          </p:cNvPr>
          <p:cNvSpPr>
            <a:spLocks noGrp="1"/>
          </p:cNvSpPr>
          <p:nvPr>
            <p:ph type="title"/>
          </p:nvPr>
        </p:nvSpPr>
        <p:spPr>
          <a:xfrm>
            <a:off x="914400" y="390525"/>
            <a:ext cx="10363201" cy="688975"/>
          </a:xfrm>
        </p:spPr>
        <p:txBody>
          <a:bodyPr/>
          <a:lstStyle/>
          <a:p>
            <a:r>
              <a:rPr lang="en-US"/>
              <a:t>Click to edit Master title style</a:t>
            </a:r>
          </a:p>
        </p:txBody>
      </p:sp>
    </p:spTree>
    <p:extLst>
      <p:ext uri="{BB962C8B-B14F-4D97-AF65-F5344CB8AC3E}">
        <p14:creationId xmlns:p14="http://schemas.microsoft.com/office/powerpoint/2010/main" val="730521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7E627CC-265C-FA1B-A4BD-1E6AD3E245C6}"/>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7CC555DC-9DC1-8200-1E7E-19B381012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7E348-9372-FBB9-0F3A-9E2BCEDD180A}"/>
              </a:ext>
            </a:extLst>
          </p:cNvPr>
          <p:cNvSpPr>
            <a:spLocks noGrp="1"/>
          </p:cNvSpPr>
          <p:nvPr>
            <p:ph type="sldNum" sz="quarter" idx="12"/>
          </p:nvPr>
        </p:nvSpPr>
        <p:spPr/>
        <p:txBody>
          <a:bodyPr/>
          <a:lstStyle/>
          <a:p>
            <a:fld id="{6B9E66E9-B4D9-644E-833A-20E7333819D0}" type="slidenum">
              <a:rPr lang="en-US" smtClean="0"/>
              <a:t>‹#›</a:t>
            </a:fld>
            <a:endParaRPr lang="en-US"/>
          </a:p>
        </p:txBody>
      </p:sp>
      <p:sp>
        <p:nvSpPr>
          <p:cNvPr id="9" name="Rectangle 8">
            <a:extLst>
              <a:ext uri="{FF2B5EF4-FFF2-40B4-BE49-F238E27FC236}">
                <a16:creationId xmlns:a16="http://schemas.microsoft.com/office/drawing/2014/main" id="{BBE3851A-9700-D10C-3945-6494C6480CA4}"/>
              </a:ext>
            </a:extLst>
          </p:cNvPr>
          <p:cNvSpPr/>
          <p:nvPr userDrawn="1"/>
        </p:nvSpPr>
        <p:spPr>
          <a:xfrm>
            <a:off x="1233377" y="340242"/>
            <a:ext cx="7740502" cy="1913860"/>
          </a:xfrm>
          <a:prstGeom prst="rect">
            <a:avLst/>
          </a:prstGeom>
          <a:solidFill>
            <a:schemeClr val="tx1">
              <a:alpha val="53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4122B38-10C4-E1E6-1CBB-08A46340FCE5}"/>
              </a:ext>
            </a:extLst>
          </p:cNvPr>
          <p:cNvPicPr>
            <a:picLocks noChangeAspect="1"/>
          </p:cNvPicPr>
          <p:nvPr userDrawn="1"/>
        </p:nvPicPr>
        <p:blipFill>
          <a:blip r:embed="rId2"/>
          <a:srcRect l="6906" t="9224" r="10309" b="7989"/>
          <a:stretch>
            <a:fillRect/>
          </a:stretch>
        </p:blipFill>
        <p:spPr>
          <a:xfrm rot="16200000">
            <a:off x="2680205" y="-2887754"/>
            <a:ext cx="7019435" cy="12585407"/>
          </a:xfrm>
          <a:prstGeom prst="rect">
            <a:avLst/>
          </a:prstGeom>
        </p:spPr>
      </p:pic>
      <p:pic>
        <p:nvPicPr>
          <p:cNvPr id="8" name="Picture 7">
            <a:extLst>
              <a:ext uri="{FF2B5EF4-FFF2-40B4-BE49-F238E27FC236}">
                <a16:creationId xmlns:a16="http://schemas.microsoft.com/office/drawing/2014/main" id="{DEC8C138-2181-72EF-17C4-BC5530EA9F04}"/>
              </a:ext>
            </a:extLst>
          </p:cNvPr>
          <p:cNvPicPr>
            <a:picLocks noChangeAspect="1"/>
          </p:cNvPicPr>
          <p:nvPr userDrawn="1"/>
        </p:nvPicPr>
        <p:blipFill>
          <a:blip r:embed="rId3"/>
          <a:stretch>
            <a:fillRect/>
          </a:stretch>
        </p:blipFill>
        <p:spPr>
          <a:xfrm>
            <a:off x="842630" y="169144"/>
            <a:ext cx="10506740" cy="6519712"/>
          </a:xfrm>
          <a:prstGeom prst="rect">
            <a:avLst/>
          </a:prstGeom>
        </p:spPr>
      </p:pic>
    </p:spTree>
    <p:extLst>
      <p:ext uri="{BB962C8B-B14F-4D97-AF65-F5344CB8AC3E}">
        <p14:creationId xmlns:p14="http://schemas.microsoft.com/office/powerpoint/2010/main" val="1733053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8C35-F58D-DABB-B0C9-E2A7639DB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D47BD-817B-F67A-25C6-8F1532B39C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9279D-9339-955C-14F4-A1F67E3D275E}"/>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664CB7EF-4120-03A4-BB2E-7766E32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21535-50F1-6268-4405-F9B52807E364}"/>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38692301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2513-83FE-5A27-62F6-F7830442F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174AA7-F95B-A6CE-BA2F-3E49AE3302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35B5C-9853-F795-2C73-6FD8B0CE5FE8}"/>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3A29D175-6E2B-1923-FDEB-BD09589A3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2D856-13F8-B907-53E5-CEBD86E43009}"/>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2357332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C8AC-6650-257D-B6DA-8373CBB3B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9D72D-FD44-EC7A-C4DC-5ED317E6D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CDC5E6-B0AA-B0E0-67D0-31870CE025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A49C1-16A1-084E-B132-956C2681A304}"/>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6" name="Footer Placeholder 5">
            <a:extLst>
              <a:ext uri="{FF2B5EF4-FFF2-40B4-BE49-F238E27FC236}">
                <a16:creationId xmlns:a16="http://schemas.microsoft.com/office/drawing/2014/main" id="{69E09FB4-DA68-10C8-F10F-302FA0B96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7FA65-7A8D-BD6E-B3BA-53025723A801}"/>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28891128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9B1A-513D-3B06-6E3A-210CCB85C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8849B-16CD-53E5-A90C-15D90B397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624D8-9BDA-FA1D-B582-462E27F2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ACDA5E-642E-C46E-88FF-E7B03052F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67FE99-9F64-3725-3338-603A4892AB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612DD-2AA6-315E-17BF-FBA1358FFEEA}"/>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8" name="Footer Placeholder 7">
            <a:extLst>
              <a:ext uri="{FF2B5EF4-FFF2-40B4-BE49-F238E27FC236}">
                <a16:creationId xmlns:a16="http://schemas.microsoft.com/office/drawing/2014/main" id="{B800C48B-58A4-98A3-493F-0DD891F5B2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748DD-03BC-6B87-9626-D827F2008106}"/>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19740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99CA-CF03-CD25-D536-70E03243CC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888AC7-2EE9-F852-9A6A-9A8199D13990}"/>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4" name="Footer Placeholder 3">
            <a:extLst>
              <a:ext uri="{FF2B5EF4-FFF2-40B4-BE49-F238E27FC236}">
                <a16:creationId xmlns:a16="http://schemas.microsoft.com/office/drawing/2014/main" id="{E643F5A2-6701-3F9F-EF63-2E3DC7A51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47959-731C-1C5E-1878-0D33B95765D0}"/>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32946547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F283E-517F-1F2B-FA26-8730F712D60C}"/>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3" name="Footer Placeholder 2">
            <a:extLst>
              <a:ext uri="{FF2B5EF4-FFF2-40B4-BE49-F238E27FC236}">
                <a16:creationId xmlns:a16="http://schemas.microsoft.com/office/drawing/2014/main" id="{B01FA32B-7BDE-C8AE-C97B-086F19BDA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C11B46-37D4-CECC-FE60-9B5A2EEA9C26}"/>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2605750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A186-715E-1FAB-6CB7-78179ED06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53D0C-9FEE-FE10-B635-FA63EA09B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842E57-299A-22D8-F451-620C08E10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76165-D6B3-7B59-A9CF-254BFC52A187}"/>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6" name="Footer Placeholder 5">
            <a:extLst>
              <a:ext uri="{FF2B5EF4-FFF2-40B4-BE49-F238E27FC236}">
                <a16:creationId xmlns:a16="http://schemas.microsoft.com/office/drawing/2014/main" id="{6BEC7E48-80DA-4453-D812-5AD954C08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91A5A-28DA-24B6-B982-CA71C0D4259A}"/>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3041685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1BA7-A421-353E-1ABB-DEA280DA21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79EBAA-EA5A-9D62-EC83-A3E4FC737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4B08E3-E344-0A22-90C1-032318D63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0411D-89B8-7552-95E6-9BD6E0FCEB94}"/>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6" name="Footer Placeholder 5">
            <a:extLst>
              <a:ext uri="{FF2B5EF4-FFF2-40B4-BE49-F238E27FC236}">
                <a16:creationId xmlns:a16="http://schemas.microsoft.com/office/drawing/2014/main" id="{B35C9A6F-8568-EDDA-BF73-A8E75DB6A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B6DFF-E57B-4D45-CFCF-74B24C295CB9}"/>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3595617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BF8B-D2F2-5631-DF8F-525BF2E4A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AFDDA6-9786-3BFB-AD00-676F38AB6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E9376-1978-83C2-E1FC-7DBEE8E34A78}"/>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36D1AD9F-63C0-2DEA-936A-8F3439DA9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2905-FBE5-43EA-3BD7-B5310ED88783}"/>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3288371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48F1B4-6134-1A8B-6C64-C17F3C7F66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0DDFCD-564B-6818-4BDC-63CF81A60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EE7AC-AACB-4535-0576-972703D3A68D}"/>
              </a:ext>
            </a:extLst>
          </p:cNvPr>
          <p:cNvSpPr>
            <a:spLocks noGrp="1"/>
          </p:cNvSpPr>
          <p:nvPr>
            <p:ph type="dt" sz="half" idx="10"/>
          </p:nvPr>
        </p:nvSpPr>
        <p:spPr/>
        <p:txBody>
          <a:body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18E13C64-E7CD-B07F-4247-CF01AE14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6414B-F5EB-6C2E-7AAB-C17517218682}"/>
              </a:ext>
            </a:extLst>
          </p:cNvPr>
          <p:cNvSpPr>
            <a:spLocks noGrp="1"/>
          </p:cNvSpPr>
          <p:nvPr>
            <p:ph type="sldNum" sz="quarter" idx="12"/>
          </p:nvPr>
        </p:nvSpPr>
        <p:spPr/>
        <p:txBody>
          <a:bodyPr/>
          <a:lstStyle/>
          <a:p>
            <a:fld id="{6B9E66E9-B4D9-644E-833A-20E7333819D0}" type="slidenum">
              <a:rPr lang="en-US" smtClean="0"/>
              <a:t>‹#›</a:t>
            </a:fld>
            <a:endParaRPr lang="en-US"/>
          </a:p>
        </p:txBody>
      </p:sp>
    </p:spTree>
    <p:extLst>
      <p:ext uri="{BB962C8B-B14F-4D97-AF65-F5344CB8AC3E}">
        <p14:creationId xmlns:p14="http://schemas.microsoft.com/office/powerpoint/2010/main" val="1441664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rPr>
              <a:t>vita.virginia.gov</a:t>
            </a: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171016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2110025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3486209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275940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861230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2290033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2352188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619363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20135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2007212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88147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857061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77634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809282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35088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982738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602871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309829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63890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712872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291362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880120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92064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1238084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5/13/2026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a:stretch>
            <a:fillRect/>
          </a:stretch>
        </p:blipFill>
        <p:spPr>
          <a:xfrm>
            <a:off x="5856063" y="574488"/>
            <a:ext cx="5054686" cy="1480391"/>
          </a:xfrm>
          <a:prstGeom prst="rect">
            <a:avLst/>
          </a:prstGeom>
        </p:spPr>
      </p:pic>
    </p:spTree>
    <p:extLst>
      <p:ext uri="{BB962C8B-B14F-4D97-AF65-F5344CB8AC3E}">
        <p14:creationId xmlns:p14="http://schemas.microsoft.com/office/powerpoint/2010/main" val="281795251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5/13/2026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a:stretch>
            <a:fillRect/>
          </a:stretch>
        </p:blipFill>
        <p:spPr>
          <a:xfrm>
            <a:off x="709662" y="859345"/>
            <a:ext cx="6840480" cy="2003406"/>
          </a:xfrm>
          <a:prstGeom prst="rect">
            <a:avLst/>
          </a:prstGeom>
        </p:spPr>
      </p:pic>
      <p:pic>
        <p:nvPicPr>
          <p:cNvPr id="9" name="Picture 8" descr="A logo with lines and dots&#10;&#10;Description automatically generated">
            <a:extLst>
              <a:ext uri="{FF2B5EF4-FFF2-40B4-BE49-F238E27FC236}">
                <a16:creationId xmlns:a16="http://schemas.microsoft.com/office/drawing/2014/main" id="{4075D545-3B31-E247-3748-AD15C28C454E}"/>
              </a:ext>
            </a:extLst>
          </p:cNvPr>
          <p:cNvPicPr>
            <a:picLocks noChangeAspect="1"/>
          </p:cNvPicPr>
          <p:nvPr userDrawn="1"/>
        </p:nvPicPr>
        <p:blipFill rotWithShape="1">
          <a:blip r:embed="rId4">
            <a:alphaModFix amt="15000"/>
          </a:blip>
          <a:srcRect l="6118" t="22191" r="50000" b="22191"/>
          <a:stretch/>
        </p:blipFill>
        <p:spPr>
          <a:xfrm>
            <a:off x="6725676" y="328084"/>
            <a:ext cx="5053819" cy="5988807"/>
          </a:xfrm>
          <a:prstGeom prst="rect">
            <a:avLst/>
          </a:prstGeom>
        </p:spPr>
      </p:pic>
    </p:spTree>
    <p:extLst>
      <p:ext uri="{BB962C8B-B14F-4D97-AF65-F5344CB8AC3E}">
        <p14:creationId xmlns:p14="http://schemas.microsoft.com/office/powerpoint/2010/main" val="296870171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5/13/2026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1" name="Rectangle 10">
            <a:extLst>
              <a:ext uri="{FF2B5EF4-FFF2-40B4-BE49-F238E27FC236}">
                <a16:creationId xmlns:a16="http://schemas.microsoft.com/office/drawing/2014/main" id="{C9B93F0B-26F6-8628-C240-E52FDA00806C}"/>
              </a:ext>
            </a:extLst>
          </p:cNvPr>
          <p:cNvSpPr/>
          <p:nvPr userDrawn="1"/>
        </p:nvSpPr>
        <p:spPr>
          <a:xfrm>
            <a:off x="11277600" y="328084"/>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2" name="Slide Number Placeholder 18">
            <a:extLst>
              <a:ext uri="{FF2B5EF4-FFF2-40B4-BE49-F238E27FC236}">
                <a16:creationId xmlns:a16="http://schemas.microsoft.com/office/drawing/2014/main" id="{3DD1AAFA-A9CF-5D76-7076-03948C9063AA}"/>
              </a:ext>
            </a:extLst>
          </p:cNvPr>
          <p:cNvSpPr txBox="1">
            <a:spLocks/>
          </p:cNvSpPr>
          <p:nvPr userDrawn="1"/>
        </p:nvSpPr>
        <p:spPr>
          <a:xfrm>
            <a:off x="11277601" y="383919"/>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37DF74B3-E40B-AEE2-22EB-AFF0024D24EE}"/>
              </a:ext>
            </a:extLst>
          </p:cNvPr>
          <p:cNvCxnSpPr>
            <a:cxnSpLocks/>
          </p:cNvCxnSpPr>
          <p:nvPr userDrawn="1"/>
        </p:nvCxnSpPr>
        <p:spPr>
          <a:xfrm flipV="1">
            <a:off x="6096000" y="6486727"/>
            <a:ext cx="0" cy="3563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CA183BB-E246-7C56-BFE5-DE335006E8E7}"/>
              </a:ext>
            </a:extLst>
          </p:cNvPr>
          <p:cNvSpPr/>
          <p:nvPr userDrawn="1"/>
        </p:nvSpPr>
        <p:spPr>
          <a:xfrm>
            <a:off x="6023541" y="6464359"/>
            <a:ext cx="144925" cy="11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3" name="Picture 12">
            <a:extLst>
              <a:ext uri="{FF2B5EF4-FFF2-40B4-BE49-F238E27FC236}">
                <a16:creationId xmlns:a16="http://schemas.microsoft.com/office/drawing/2014/main" id="{03D7EB20-3417-4275-D826-4CC2C9432172}"/>
              </a:ext>
            </a:extLst>
          </p:cNvPr>
          <p:cNvPicPr>
            <a:picLocks noChangeAspect="1"/>
          </p:cNvPicPr>
          <p:nvPr userDrawn="1"/>
        </p:nvPicPr>
        <p:blipFill>
          <a:blip r:embed="rId3"/>
          <a:srcRect/>
          <a:stretch/>
        </p:blipFill>
        <p:spPr>
          <a:xfrm>
            <a:off x="3954106" y="6415273"/>
            <a:ext cx="1460852" cy="427847"/>
          </a:xfrm>
          <a:prstGeom prst="rect">
            <a:avLst/>
          </a:prstGeom>
        </p:spPr>
      </p:pic>
      <p:sp>
        <p:nvSpPr>
          <p:cNvPr id="14" name="TextBox 13">
            <a:extLst>
              <a:ext uri="{FF2B5EF4-FFF2-40B4-BE49-F238E27FC236}">
                <a16:creationId xmlns:a16="http://schemas.microsoft.com/office/drawing/2014/main" id="{30F52979-B259-234D-1D5E-D81262640CFB}"/>
              </a:ext>
            </a:extLst>
          </p:cNvPr>
          <p:cNvSpPr txBox="1"/>
          <p:nvPr userDrawn="1"/>
        </p:nvSpPr>
        <p:spPr>
          <a:xfrm>
            <a:off x="6545238" y="6531547"/>
            <a:ext cx="3037115" cy="235129"/>
          </a:xfrm>
          <a:prstGeom prst="rect">
            <a:avLst/>
          </a:prstGeom>
          <a:noFill/>
        </p:spPr>
        <p:txBody>
          <a:bodyPr wrap="square" rtlCol="0">
            <a:spAutoFit/>
          </a:bodyPr>
          <a:lstStyle/>
          <a:p>
            <a:r>
              <a:rPr lang="en-US" sz="928" err="1">
                <a:solidFill>
                  <a:schemeClr val="bg1"/>
                </a:solidFill>
                <a:latin typeface="Roboto" panose="02000000000000000000" pitchFamily="2" charset="0"/>
                <a:ea typeface="Roboto" panose="02000000000000000000" pitchFamily="2" charset="0"/>
              </a:rPr>
              <a:t>vita.virginia.gov</a:t>
            </a:r>
            <a:endParaRPr lang="en-US" sz="928">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5721943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AA3A1A-C2A9-72B1-D492-0BA660FE9701}"/>
              </a:ext>
            </a:extLst>
          </p:cNvPr>
          <p:cNvGrpSpPr/>
          <p:nvPr userDrawn="1"/>
        </p:nvGrpSpPr>
        <p:grpSpPr>
          <a:xfrm>
            <a:off x="3761986" y="6425855"/>
            <a:ext cx="5820367" cy="427850"/>
            <a:chOff x="3103638" y="6854245"/>
            <a:chExt cx="4801803" cy="456373"/>
          </a:xfrm>
        </p:grpSpPr>
        <p:cxnSp>
          <p:nvCxnSpPr>
            <p:cNvPr id="10" name="Straight Connector 9">
              <a:extLst>
                <a:ext uri="{FF2B5EF4-FFF2-40B4-BE49-F238E27FC236}">
                  <a16:creationId xmlns:a16="http://schemas.microsoft.com/office/drawing/2014/main" id="{CC84258E-3198-3EFF-132B-0EB90668D9E0}"/>
                </a:ext>
              </a:extLst>
            </p:cNvPr>
            <p:cNvCxnSpPr>
              <a:cxnSpLocks/>
            </p:cNvCxnSpPr>
            <p:nvPr/>
          </p:nvCxnSpPr>
          <p:spPr>
            <a:xfrm flipV="1">
              <a:off x="5029200" y="6918490"/>
              <a:ext cx="0" cy="392128"/>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02A4F47-4F41-5223-3192-A62937390613}"/>
                </a:ext>
              </a:extLst>
            </p:cNvPr>
            <p:cNvSpPr/>
            <p:nvPr/>
          </p:nvSpPr>
          <p:spPr>
            <a:xfrm>
              <a:off x="4969421" y="6858707"/>
              <a:ext cx="119563" cy="119563"/>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2" name="Picture 11" descr="Text&#10;&#10;Description automatically generated">
              <a:extLst>
                <a:ext uri="{FF2B5EF4-FFF2-40B4-BE49-F238E27FC236}">
                  <a16:creationId xmlns:a16="http://schemas.microsoft.com/office/drawing/2014/main" id="{CC053E1B-7AA6-9122-09C8-D547A298112F}"/>
                </a:ext>
              </a:extLst>
            </p:cNvPr>
            <p:cNvPicPr>
              <a:picLocks noChangeAspect="1"/>
            </p:cNvPicPr>
            <p:nvPr/>
          </p:nvPicPr>
          <p:blipFill>
            <a:blip r:embed="rId2"/>
            <a:stretch>
              <a:fillRect/>
            </a:stretch>
          </p:blipFill>
          <p:spPr>
            <a:xfrm>
              <a:off x="3103638" y="6854245"/>
              <a:ext cx="1343489" cy="388698"/>
            </a:xfrm>
            <a:prstGeom prst="rect">
              <a:avLst/>
            </a:prstGeom>
          </p:spPr>
        </p:pic>
        <p:sp>
          <p:nvSpPr>
            <p:cNvPr id="13" name="TextBox 12">
              <a:extLst>
                <a:ext uri="{FF2B5EF4-FFF2-40B4-BE49-F238E27FC236}">
                  <a16:creationId xmlns:a16="http://schemas.microsoft.com/office/drawing/2014/main" id="{62E2F531-8DBE-BEA3-F02D-F6B12955D5C2}"/>
                </a:ext>
              </a:extLst>
            </p:cNvPr>
            <p:cNvSpPr txBox="1"/>
            <p:nvPr/>
          </p:nvSpPr>
          <p:spPr>
            <a:xfrm>
              <a:off x="5399821" y="6978271"/>
              <a:ext cx="2505620" cy="250804"/>
            </a:xfrm>
            <a:prstGeom prst="rect">
              <a:avLst/>
            </a:prstGeom>
            <a:noFill/>
          </p:spPr>
          <p:txBody>
            <a:bodyPr wrap="square" rtlCol="0">
              <a:spAutoFit/>
            </a:bodyPr>
            <a:lstStyle/>
            <a:p>
              <a:r>
                <a:rPr lang="en-US" sz="928" err="1">
                  <a:solidFill>
                    <a:srgbClr val="404042"/>
                  </a:solidFill>
                  <a:latin typeface="Roboto" panose="02000000000000000000" pitchFamily="2" charset="0"/>
                  <a:ea typeface="Roboto" panose="02000000000000000000" pitchFamily="2" charset="0"/>
                </a:rPr>
                <a:t>vita.virginia.gov</a:t>
              </a:r>
              <a:endParaRPr lang="en-US" sz="928">
                <a:solidFill>
                  <a:srgbClr val="404042"/>
                </a:solidFill>
                <a:latin typeface="Roboto" panose="02000000000000000000" pitchFamily="2" charset="0"/>
                <a:ea typeface="Roboto" panose="02000000000000000000" pitchFamily="2" charset="0"/>
              </a:endParaRPr>
            </a:p>
          </p:txBody>
        </p:sp>
      </p:grpSp>
      <p:grpSp>
        <p:nvGrpSpPr>
          <p:cNvPr id="14" name="Group 13">
            <a:extLst>
              <a:ext uri="{FF2B5EF4-FFF2-40B4-BE49-F238E27FC236}">
                <a16:creationId xmlns:a16="http://schemas.microsoft.com/office/drawing/2014/main" id="{820F79FB-E0C0-14B8-052F-BB1CC4BD8AA9}"/>
              </a:ext>
            </a:extLst>
          </p:cNvPr>
          <p:cNvGrpSpPr/>
          <p:nvPr userDrawn="1"/>
        </p:nvGrpSpPr>
        <p:grpSpPr>
          <a:xfrm>
            <a:off x="193575" y="402167"/>
            <a:ext cx="11800030" cy="6228329"/>
            <a:chOff x="193575" y="551543"/>
            <a:chExt cx="11800030" cy="6066971"/>
          </a:xfrm>
        </p:grpSpPr>
        <p:cxnSp>
          <p:nvCxnSpPr>
            <p:cNvPr id="15" name="Straight Connector 14">
              <a:extLst>
                <a:ext uri="{FF2B5EF4-FFF2-40B4-BE49-F238E27FC236}">
                  <a16:creationId xmlns:a16="http://schemas.microsoft.com/office/drawing/2014/main" id="{FD67764C-729B-2E94-4B6B-133F02A9BD1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EF779E-BAF6-9223-AD7D-C556FE8C9570}"/>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21E8D4-5B10-281E-BEB0-8C47FF916CE9}"/>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42221A-C41D-C1AD-2530-1B1F570E94FC}"/>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E68BBF-3D4A-CF4A-7E7D-EB70FA81C644}"/>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92805A-2A9B-A7D0-2AF8-E7964C4C7E94}"/>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B5322F25-DF2E-B085-2554-BA5F07787E01}"/>
              </a:ext>
            </a:extLst>
          </p:cNvPr>
          <p:cNvSpPr/>
          <p:nvPr userDrawn="1"/>
        </p:nvSpPr>
        <p:spPr>
          <a:xfrm>
            <a:off x="11277524" y="161087"/>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8" name="Slide Number Placeholder 18">
            <a:extLst>
              <a:ext uri="{FF2B5EF4-FFF2-40B4-BE49-F238E27FC236}">
                <a16:creationId xmlns:a16="http://schemas.microsoft.com/office/drawing/2014/main" id="{A7099F71-F57E-113C-3542-207395B79D3E}"/>
              </a:ext>
            </a:extLst>
          </p:cNvPr>
          <p:cNvSpPr txBox="1">
            <a:spLocks/>
          </p:cNvSpPr>
          <p:nvPr userDrawn="1"/>
        </p:nvSpPr>
        <p:spPr>
          <a:xfrm>
            <a:off x="11264635" y="214007"/>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76948144"/>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6D45E-01B3-33AA-A81D-441FB222C3E2}"/>
              </a:ext>
            </a:extLst>
          </p:cNvPr>
          <p:cNvPicPr>
            <a:picLocks noChangeAspect="1"/>
          </p:cNvPicPr>
          <p:nvPr userDrawn="1"/>
        </p:nvPicPr>
        <p:blipFill>
          <a:blip r:embed="rId2"/>
          <a:stretch>
            <a:fillRect/>
          </a:stretch>
        </p:blipFill>
        <p:spPr>
          <a:xfrm>
            <a:off x="4447139" y="0"/>
            <a:ext cx="7744862" cy="6858000"/>
          </a:xfrm>
          <a:prstGeom prst="rect">
            <a:avLst/>
          </a:prstGeom>
        </p:spPr>
      </p:pic>
      <p:pic>
        <p:nvPicPr>
          <p:cNvPr id="3" name="Picture 2">
            <a:extLst>
              <a:ext uri="{FF2B5EF4-FFF2-40B4-BE49-F238E27FC236}">
                <a16:creationId xmlns:a16="http://schemas.microsoft.com/office/drawing/2014/main" id="{A71391DE-1E10-A379-7D49-BB880C86D0B1}"/>
              </a:ext>
            </a:extLst>
          </p:cNvPr>
          <p:cNvPicPr>
            <a:picLocks noChangeAspect="1"/>
          </p:cNvPicPr>
          <p:nvPr userDrawn="1"/>
        </p:nvPicPr>
        <p:blipFill>
          <a:blip r:embed="rId3">
            <a:lum contrast="20000"/>
          </a:blip>
          <a:stretch>
            <a:fillRect/>
          </a:stretch>
        </p:blipFill>
        <p:spPr>
          <a:xfrm flipH="1">
            <a:off x="0" y="0"/>
            <a:ext cx="10105190" cy="6858000"/>
          </a:xfrm>
          <a:prstGeom prst="rect">
            <a:avLst/>
          </a:prstGeom>
        </p:spPr>
      </p:pic>
    </p:spTree>
    <p:extLst>
      <p:ext uri="{BB962C8B-B14F-4D97-AF65-F5344CB8AC3E}">
        <p14:creationId xmlns:p14="http://schemas.microsoft.com/office/powerpoint/2010/main" val="194534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5/13/2026</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186449008"/>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6" y="402844"/>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2"/>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4"/>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5" y="302274"/>
            <a:ext cx="501971" cy="365125"/>
          </a:xfrm>
          <a:prstGeom prst="rect">
            <a:avLst/>
          </a:prstGeom>
        </p:spPr>
        <p:txBody>
          <a:bodyPr vert="horz" lIns="70723" tIns="35362" rIns="70723" bIns="35362"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1"/>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1" y="6368289"/>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6"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8" y="6455159"/>
            <a:ext cx="3037115" cy="235129"/>
          </a:xfrm>
          <a:prstGeom prst="rect">
            <a:avLst/>
          </a:prstGeom>
          <a:noFill/>
        </p:spPr>
        <p:txBody>
          <a:bodyPr wrap="square" rtlCol="0">
            <a:spAutoFit/>
          </a:bodyPr>
          <a:lstStyle/>
          <a:p>
            <a:r>
              <a:rPr lang="en-US" sz="928">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1" y="695981"/>
            <a:ext cx="7786687" cy="523220"/>
          </a:xfrm>
        </p:spPr>
        <p:txBody>
          <a:bodyPr>
            <a:normAutofit/>
          </a:bodyPr>
          <a:lstStyle>
            <a:lvl1pPr>
              <a:defRPr sz="2166"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54567376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1122347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1251980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17524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1319724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BA91-E087-1015-C0B2-8BBEFFE531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17A169-A288-B9C8-F9E2-3C869D9FC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C3A52-217F-D82A-EA7E-ACD4C42A5C28}"/>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EF2D87E7-19D5-39A9-B433-88C756F2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99FF9-D0F4-635F-7050-F926A79289F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098684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08E-D42F-1A7C-F89D-DCE9213B3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737EE-6291-A550-24E9-757F4577D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22884-0E43-AD36-61A3-323D8EC52830}"/>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369653D4-DA23-C5C7-17FB-0C5365804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139-C918-B8BD-9FC4-9C0C53B6581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285578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112F-7904-C44F-8471-B8F044E1D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26DDF-9A45-9BCA-C24F-BD5950C77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C96C-DAA0-38EE-B317-DA4503307767}"/>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1683BBA9-3E98-E1BD-D756-2A889778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76D01-2D2F-4B01-B240-42EB58A4686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584676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7F6B-5DFE-4D57-8EDF-1B71D39A3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E606E-D93A-C62E-62CD-3BF7276E94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9CD98-9244-D4DE-B059-48E2B87E0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83905-2D49-7E24-E53B-E6CD0877C026}"/>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6" name="Footer Placeholder 5">
            <a:extLst>
              <a:ext uri="{FF2B5EF4-FFF2-40B4-BE49-F238E27FC236}">
                <a16:creationId xmlns:a16="http://schemas.microsoft.com/office/drawing/2014/main" id="{AF8E290C-803A-006C-CBE1-3FEA5F684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D4D5-E1D9-66E0-0076-BAB942525DA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5673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75B-8826-08B4-86E5-54B77B37B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74618-6738-DC19-2E47-30CCBD15B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E417C-6EFE-D3B8-7029-3E7B86AEE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6A8DE-8106-A6F2-D571-9510BB2EF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47E879-EF8C-CE83-F185-C3F8E7F3D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4B16B-0615-B2BF-816D-3095353CA5D1}"/>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8" name="Footer Placeholder 7">
            <a:extLst>
              <a:ext uri="{FF2B5EF4-FFF2-40B4-BE49-F238E27FC236}">
                <a16:creationId xmlns:a16="http://schemas.microsoft.com/office/drawing/2014/main" id="{23D98966-DE25-3BFE-AAF2-DBE4717AB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A86CA-4E7C-0084-60CE-CFFDB3F4D53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89923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095C-5AC5-9840-6854-08A25792E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A125C-3FC9-E559-9D46-D86630402389}"/>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4" name="Footer Placeholder 3">
            <a:extLst>
              <a:ext uri="{FF2B5EF4-FFF2-40B4-BE49-F238E27FC236}">
                <a16:creationId xmlns:a16="http://schemas.microsoft.com/office/drawing/2014/main" id="{347F16FF-CDE4-0B5B-0AB4-62811E348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43D9E-3BF6-C24C-063B-B2D68C316C67}"/>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4111318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91817-2F9A-C1FE-BA99-5288560FBF0D}"/>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3" name="Footer Placeholder 2">
            <a:extLst>
              <a:ext uri="{FF2B5EF4-FFF2-40B4-BE49-F238E27FC236}">
                <a16:creationId xmlns:a16="http://schemas.microsoft.com/office/drawing/2014/main" id="{96E9A170-2DEB-D39C-9687-55DA655B1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F7DA5-16B6-BE99-B5EE-7BA3CE4B75EB}"/>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81304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22B-422C-C213-CDB4-9F7EF2BD5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74A5B-905B-FE3F-9A6F-76E804F0F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7D6B4-3835-0558-090C-184BB61FC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17D3F-E664-348D-F0F3-99FCA5C485B3}"/>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6" name="Footer Placeholder 5">
            <a:extLst>
              <a:ext uri="{FF2B5EF4-FFF2-40B4-BE49-F238E27FC236}">
                <a16:creationId xmlns:a16="http://schemas.microsoft.com/office/drawing/2014/main" id="{3865CA25-B2A0-9957-30ED-41F79B941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331E-24C3-28A9-3AD0-A34F9A129A82}"/>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590877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33D1-0C6F-6052-E32A-533DA7D78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556F0-A3CC-CF31-5B48-ED0625008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E4520-701D-BAF6-25BD-5D43E3F50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20D08-458E-5BDA-3E4F-7F02A4362C6F}"/>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6" name="Footer Placeholder 5">
            <a:extLst>
              <a:ext uri="{FF2B5EF4-FFF2-40B4-BE49-F238E27FC236}">
                <a16:creationId xmlns:a16="http://schemas.microsoft.com/office/drawing/2014/main" id="{0D4060E5-09C0-D4B6-D46A-DB2219CAE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89DCE-50C8-F7CF-7414-171E57C742C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221343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37C-4650-ACD2-DCEB-933483889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C84B9-30D0-CAFE-84EB-AE57A58C7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C50FE-FC0F-0AC5-9E48-888CE55D0829}"/>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CED8BAE9-AD15-C34A-B82B-FC788E8EA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27CF-9C02-78C7-67CF-53EA535A230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364511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B3DF6-6849-9282-66C6-B567758B8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F7079-905C-D0D2-AF94-DCD58C8C1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E38C2-6E54-8A17-4FFE-32ABDD24EF1C}"/>
              </a:ext>
            </a:extLst>
          </p:cNvPr>
          <p:cNvSpPr>
            <a:spLocks noGrp="1"/>
          </p:cNvSpPr>
          <p:nvPr>
            <p:ph type="dt" sz="half" idx="10"/>
          </p:nvPr>
        </p:nvSpPr>
        <p:spPr/>
        <p:txBody>
          <a:body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1407E09E-064B-A14C-5378-94B63473D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FF119-039D-3897-C4D9-75941EBEAB7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517845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92938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_White_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2CFE7-1C51-9982-7EF3-4167D5069B4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1958" y="5972971"/>
            <a:ext cx="2922905" cy="608737"/>
          </a:xfrm>
          <a:prstGeom prst="rect">
            <a:avLst/>
          </a:prstGeom>
        </p:spPr>
      </p:pic>
      <p:sp>
        <p:nvSpPr>
          <p:cNvPr id="2" name="Title 1">
            <a:extLst>
              <a:ext uri="{FF2B5EF4-FFF2-40B4-BE49-F238E27FC236}">
                <a16:creationId xmlns:a16="http://schemas.microsoft.com/office/drawing/2014/main" id="{19BC2508-E19A-8C71-9A85-1AA30A6BA235}"/>
              </a:ext>
            </a:extLst>
          </p:cNvPr>
          <p:cNvSpPr>
            <a:spLocks noGrp="1"/>
          </p:cNvSpPr>
          <p:nvPr>
            <p:ph type="ctrTitle"/>
          </p:nvPr>
        </p:nvSpPr>
        <p:spPr>
          <a:xfrm>
            <a:off x="573088" y="4643717"/>
            <a:ext cx="7288212" cy="518899"/>
          </a:xfrm>
        </p:spPr>
        <p:txBody>
          <a:bodyPr anchor="t"/>
          <a:lstStyle>
            <a:lvl1pPr algn="l">
              <a:defRPr sz="32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2917B6C-5810-B27B-A0DB-5D9A184D166B}"/>
              </a:ext>
            </a:extLst>
          </p:cNvPr>
          <p:cNvSpPr>
            <a:spLocks noGrp="1"/>
          </p:cNvSpPr>
          <p:nvPr>
            <p:ph type="subTitle" idx="1" hasCustomPrompt="1"/>
          </p:nvPr>
        </p:nvSpPr>
        <p:spPr>
          <a:xfrm>
            <a:off x="573088" y="5260811"/>
            <a:ext cx="7288212" cy="712159"/>
          </a:xfrm>
        </p:spPr>
        <p:txBody>
          <a:bodyPr anchor="ctr">
            <a:noAutofit/>
          </a:bodyPr>
          <a:lstStyle>
            <a:lvl1pPr marL="0" indent="0" algn="l">
              <a:buNone/>
              <a:defRPr sz="1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Virginia Information Technologies Agency (VITA)</a:t>
            </a:r>
          </a:p>
          <a:p>
            <a:r>
              <a:rPr lang="en-US"/>
              <a:t>VITA Managed Security Services (MSS)</a:t>
            </a:r>
          </a:p>
          <a:p>
            <a:r>
              <a:rPr lang="en-US"/>
              <a:t>[Presentation Date]</a:t>
            </a:r>
          </a:p>
        </p:txBody>
      </p:sp>
      <p:sp>
        <p:nvSpPr>
          <p:cNvPr id="12" name="TextBox 11">
            <a:extLst>
              <a:ext uri="{FF2B5EF4-FFF2-40B4-BE49-F238E27FC236}">
                <a16:creationId xmlns:a16="http://schemas.microsoft.com/office/drawing/2014/main" id="{70402829-ABC4-630C-E5EA-00EF7E6CEE73}"/>
              </a:ext>
            </a:extLst>
          </p:cNvPr>
          <p:cNvSpPr txBox="1"/>
          <p:nvPr userDrawn="1"/>
        </p:nvSpPr>
        <p:spPr>
          <a:xfrm>
            <a:off x="10897997" y="6292956"/>
            <a:ext cx="830677"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74A4C">
                    <a:tint val="75000"/>
                  </a:srgbClr>
                </a:solidFill>
                <a:effectLst/>
                <a:uLnTx/>
                <a:uFillTx/>
                <a:latin typeface="Arial"/>
                <a:ea typeface="+mn-ea"/>
                <a:cs typeface="+mn-cs"/>
              </a:rPr>
              <a:t>Art of the Possible.</a:t>
            </a:r>
          </a:p>
        </p:txBody>
      </p:sp>
      <p:pic>
        <p:nvPicPr>
          <p:cNvPr id="7" name="Picture 6" descr="Text&#10;&#10;Description automatically generated">
            <a:extLst>
              <a:ext uri="{FF2B5EF4-FFF2-40B4-BE49-F238E27FC236}">
                <a16:creationId xmlns:a16="http://schemas.microsoft.com/office/drawing/2014/main" id="{1A2E01CA-0CA6-45AD-93CE-04ED98A2E01A}"/>
              </a:ext>
            </a:extLst>
          </p:cNvPr>
          <p:cNvPicPr>
            <a:picLocks noChangeAspect="1"/>
          </p:cNvPicPr>
          <p:nvPr userDrawn="1"/>
        </p:nvPicPr>
        <p:blipFill>
          <a:blip r:embed="rId4"/>
          <a:stretch>
            <a:fillRect/>
          </a:stretch>
        </p:blipFill>
        <p:spPr>
          <a:xfrm>
            <a:off x="411958" y="497523"/>
            <a:ext cx="6189214" cy="2343649"/>
          </a:xfrm>
          <a:prstGeom prst="rect">
            <a:avLst/>
          </a:prstGeom>
        </p:spPr>
      </p:pic>
      <p:pic>
        <p:nvPicPr>
          <p:cNvPr id="8" name="Picture 7">
            <a:extLst>
              <a:ext uri="{FF2B5EF4-FFF2-40B4-BE49-F238E27FC236}">
                <a16:creationId xmlns:a16="http://schemas.microsoft.com/office/drawing/2014/main" id="{DF5E8D14-04DE-ECC0-B6F1-1E10930AE8B2}"/>
              </a:ext>
            </a:extLst>
          </p:cNvPr>
          <p:cNvPicPr>
            <a:picLocks noChangeAspect="1"/>
          </p:cNvPicPr>
          <p:nvPr userDrawn="1"/>
        </p:nvPicPr>
        <p:blipFill>
          <a:blip r:embed="rId5"/>
          <a:stretch>
            <a:fillRect/>
          </a:stretch>
        </p:blipFill>
        <p:spPr>
          <a:xfrm>
            <a:off x="8005394" y="0"/>
            <a:ext cx="4186606" cy="6858000"/>
          </a:xfrm>
          <a:prstGeom prst="rect">
            <a:avLst/>
          </a:prstGeom>
        </p:spPr>
      </p:pic>
    </p:spTree>
    <p:custDataLst>
      <p:tags r:id="rId1"/>
    </p:custDataLst>
    <p:extLst>
      <p:ext uri="{BB962C8B-B14F-4D97-AF65-F5344CB8AC3E}">
        <p14:creationId xmlns:p14="http://schemas.microsoft.com/office/powerpoint/2010/main" val="1030635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56E3-D005-E390-3EAD-45F4E5DA73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F2F66-AD65-21E8-532C-0326241E3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888512-AF5C-5134-E65C-343BAC2EAA74}"/>
              </a:ext>
            </a:extLst>
          </p:cNvPr>
          <p:cNvSpPr>
            <a:spLocks noGrp="1" noRot="1" noMove="1" noResize="1" noEditPoints="1" noAdjustHandles="1" noChangeArrowheads="1" noChangeShapeType="1"/>
          </p:cNvSpPr>
          <p:nvPr>
            <p:ph type="ftr" sz="quarter" idx="11"/>
          </p:nvPr>
        </p:nvSpPr>
        <p:spPr/>
        <p:txBody>
          <a:bodyPr/>
          <a:lstStyle/>
          <a:p>
            <a:r>
              <a:rPr lang="en-GB"/>
              <a:t>Art of the Possible.</a:t>
            </a:r>
          </a:p>
        </p:txBody>
      </p:sp>
      <p:sp>
        <p:nvSpPr>
          <p:cNvPr id="6" name="Slide Number Placeholder 5">
            <a:extLst>
              <a:ext uri="{FF2B5EF4-FFF2-40B4-BE49-F238E27FC236}">
                <a16:creationId xmlns:a16="http://schemas.microsoft.com/office/drawing/2014/main" id="{EEFF5E5A-AB7F-677D-87E6-0AE86E3E5496}"/>
              </a:ext>
            </a:extLst>
          </p:cNvPr>
          <p:cNvSpPr>
            <a:spLocks noGrp="1"/>
          </p:cNvSpPr>
          <p:nvPr>
            <p:ph type="sldNum" sz="quarter" idx="12"/>
          </p:nvPr>
        </p:nvSpPr>
        <p:spPr/>
        <p:txBody>
          <a:bodyPr/>
          <a:lstStyle/>
          <a:p>
            <a:fld id="{300BFAFD-D4FA-49E9-B462-919008765615}" type="slidenum">
              <a:rPr lang="en-GB" smtClean="0"/>
              <a:t>‹#›</a:t>
            </a:fld>
            <a:endParaRPr lang="en-GB"/>
          </a:p>
        </p:txBody>
      </p:sp>
    </p:spTree>
    <p:extLst>
      <p:ext uri="{BB962C8B-B14F-4D97-AF65-F5344CB8AC3E}">
        <p14:creationId xmlns:p14="http://schemas.microsoft.com/office/powerpoint/2010/main" val="233865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C7EB-7FDB-B0A0-4CB6-EEA7F47882BB}"/>
              </a:ext>
            </a:extLst>
          </p:cNvPr>
          <p:cNvSpPr>
            <a:spLocks noGrp="1"/>
          </p:cNvSpPr>
          <p:nvPr>
            <p:ph type="title" hasCustomPrompt="1"/>
          </p:nvPr>
        </p:nvSpPr>
        <p:spPr>
          <a:xfrm>
            <a:off x="574675" y="2939635"/>
            <a:ext cx="4787541" cy="984665"/>
          </a:xfrm>
        </p:spPr>
        <p:txBody>
          <a:bodyPr anchor="t">
            <a:normAutofit/>
          </a:bodyPr>
          <a:lstStyle>
            <a:lvl1pPr algn="l">
              <a:defRPr sz="3200"/>
            </a:lvl1pPr>
          </a:lstStyle>
          <a:p>
            <a:r>
              <a:rPr lang="en-US"/>
              <a:t>Click to edit chapter title</a:t>
            </a:r>
            <a:endParaRPr lang="en-GB"/>
          </a:p>
        </p:txBody>
      </p:sp>
      <p:sp>
        <p:nvSpPr>
          <p:cNvPr id="3" name="Text Placeholder 2">
            <a:extLst>
              <a:ext uri="{FF2B5EF4-FFF2-40B4-BE49-F238E27FC236}">
                <a16:creationId xmlns:a16="http://schemas.microsoft.com/office/drawing/2014/main" id="{50A34A31-AE5F-00C8-BD5F-D66176FE8771}"/>
              </a:ext>
            </a:extLst>
          </p:cNvPr>
          <p:cNvSpPr>
            <a:spLocks noGrp="1"/>
          </p:cNvSpPr>
          <p:nvPr>
            <p:ph type="body" idx="1" hasCustomPrompt="1"/>
          </p:nvPr>
        </p:nvSpPr>
        <p:spPr>
          <a:xfrm>
            <a:off x="574675" y="4076700"/>
            <a:ext cx="4787541" cy="343736"/>
          </a:xfrm>
        </p:spPr>
        <p:txBody>
          <a:bodyPr anchor="ctr">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1-line subtitle</a:t>
            </a:r>
          </a:p>
        </p:txBody>
      </p:sp>
      <p:sp>
        <p:nvSpPr>
          <p:cNvPr id="5" name="Footer Placeholder 4">
            <a:extLst>
              <a:ext uri="{FF2B5EF4-FFF2-40B4-BE49-F238E27FC236}">
                <a16:creationId xmlns:a16="http://schemas.microsoft.com/office/drawing/2014/main" id="{1F3CDFA9-E964-0F7A-3B18-1052BDD76912}"/>
              </a:ext>
            </a:extLst>
          </p:cNvPr>
          <p:cNvSpPr>
            <a:spLocks noGrp="1"/>
          </p:cNvSpPr>
          <p:nvPr>
            <p:ph type="ftr" sz="quarter" idx="11"/>
          </p:nvPr>
        </p:nvSpPr>
        <p:spPr/>
        <p:txBody>
          <a:bodyPr/>
          <a:lstStyle/>
          <a:p>
            <a:r>
              <a:rPr lang="en-GB"/>
              <a:t>Art of the Possible.</a:t>
            </a:r>
          </a:p>
        </p:txBody>
      </p:sp>
      <p:cxnSp>
        <p:nvCxnSpPr>
          <p:cNvPr id="8" name="Straight Connector 7">
            <a:extLst>
              <a:ext uri="{FF2B5EF4-FFF2-40B4-BE49-F238E27FC236}">
                <a16:creationId xmlns:a16="http://schemas.microsoft.com/office/drawing/2014/main" id="{93852BEC-DFAC-D167-2DDC-53DA8895791A}"/>
              </a:ext>
            </a:extLst>
          </p:cNvPr>
          <p:cNvCxnSpPr/>
          <p:nvPr userDrawn="1"/>
        </p:nvCxnSpPr>
        <p:spPr>
          <a:xfrm>
            <a:off x="11370469" y="6456009"/>
            <a:ext cx="0" cy="148345"/>
          </a:xfrm>
          <a:prstGeom prst="line">
            <a:avLst/>
          </a:prstGeom>
          <a:ln w="12700">
            <a:solidFill>
              <a:srgbClr val="FF9B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626F7D-F8AB-B8CB-2C8B-6C2B17881927}"/>
              </a:ext>
            </a:extLst>
          </p:cNvPr>
          <p:cNvCxnSpPr/>
          <p:nvPr userDrawn="1"/>
        </p:nvCxnSpPr>
        <p:spPr>
          <a:xfrm>
            <a:off x="11370469" y="6456009"/>
            <a:ext cx="0" cy="148345"/>
          </a:xfrm>
          <a:prstGeom prst="line">
            <a:avLst/>
          </a:prstGeom>
          <a:ln w="12700">
            <a:solidFill>
              <a:srgbClr val="FF9B1F"/>
            </a:solidFill>
          </a:ln>
        </p:spPr>
        <p:style>
          <a:lnRef idx="1">
            <a:schemeClr val="accent1"/>
          </a:lnRef>
          <a:fillRef idx="0">
            <a:schemeClr val="accent1"/>
          </a:fillRef>
          <a:effectRef idx="0">
            <a:schemeClr val="accent1"/>
          </a:effectRef>
          <a:fontRef idx="minor">
            <a:schemeClr val="tx1"/>
          </a:fontRef>
        </p:style>
      </p:cxnSp>
      <p:sp>
        <p:nvSpPr>
          <p:cNvPr id="18" name="Picture Placeholder 17">
            <a:extLst>
              <a:ext uri="{FF2B5EF4-FFF2-40B4-BE49-F238E27FC236}">
                <a16:creationId xmlns:a16="http://schemas.microsoft.com/office/drawing/2014/main" id="{3C5781DF-AC98-6713-997C-0A53E6A54BB8}"/>
              </a:ext>
            </a:extLst>
          </p:cNvPr>
          <p:cNvSpPr>
            <a:spLocks noGrp="1"/>
          </p:cNvSpPr>
          <p:nvPr>
            <p:ph type="pic" sz="quarter" idx="13" hasCustomPrompt="1"/>
          </p:nvPr>
        </p:nvSpPr>
        <p:spPr>
          <a:xfrm>
            <a:off x="6096000" y="0"/>
            <a:ext cx="6096000" cy="6858000"/>
          </a:xfrm>
          <a:prstGeom prst="rect">
            <a:avLst/>
          </a:prstGeom>
          <a:solidFill>
            <a:schemeClr val="accent1"/>
          </a:solidFill>
        </p:spPr>
        <p:txBody>
          <a:bodyPr wrap="square" bIns="1224000" anchor="ctr">
            <a:noAutofit/>
          </a:bodyPr>
          <a:lstStyle>
            <a:lvl1pPr marL="0" indent="0" algn="ctr">
              <a:buNone/>
              <a:defRPr/>
            </a:lvl1pPr>
          </a:lstStyle>
          <a:p>
            <a:r>
              <a:rPr lang="en-GB"/>
              <a:t>Click to insert picture</a:t>
            </a:r>
          </a:p>
        </p:txBody>
      </p:sp>
      <p:pic>
        <p:nvPicPr>
          <p:cNvPr id="10" name="Graphic 9">
            <a:extLst>
              <a:ext uri="{FF2B5EF4-FFF2-40B4-BE49-F238E27FC236}">
                <a16:creationId xmlns:a16="http://schemas.microsoft.com/office/drawing/2014/main" id="{052BBE12-1C9F-652D-9B3F-FDA5E89AD7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3" name="Straight Connector 12">
            <a:extLst>
              <a:ext uri="{FF2B5EF4-FFF2-40B4-BE49-F238E27FC236}">
                <a16:creationId xmlns:a16="http://schemas.microsoft.com/office/drawing/2014/main" id="{B057D1A6-4381-9AB2-3F60-1D8A7580BB33}"/>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688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5B7BF3-1717-FF4B-029A-67C8F6C72507}"/>
              </a:ext>
            </a:extLst>
          </p:cNvPr>
          <p:cNvSpPr>
            <a:spLocks noGrp="1"/>
          </p:cNvSpPr>
          <p:nvPr>
            <p:ph type="sldNum" sz="quarter" idx="12"/>
          </p:nvPr>
        </p:nvSpPr>
        <p:spPr/>
        <p:txBody>
          <a:bodyPr/>
          <a:lstStyle/>
          <a:p>
            <a:fld id="{300BFAFD-D4FA-49E9-B462-919008765615}" type="slidenum">
              <a:rPr lang="en-GB" smtClean="0"/>
              <a:t>‹#›</a:t>
            </a:fld>
            <a:endParaRPr lang="en-GB"/>
          </a:p>
        </p:txBody>
      </p:sp>
      <p:pic>
        <p:nvPicPr>
          <p:cNvPr id="5" name="Graphic 4">
            <a:extLst>
              <a:ext uri="{FF2B5EF4-FFF2-40B4-BE49-F238E27FC236}">
                <a16:creationId xmlns:a16="http://schemas.microsoft.com/office/drawing/2014/main" id="{C7082BB2-C3B1-9CF6-79F3-453EB13E99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54347" y="3261360"/>
            <a:ext cx="2083306" cy="900888"/>
          </a:xfrm>
          <a:prstGeom prst="rect">
            <a:avLst/>
          </a:prstGeom>
        </p:spPr>
      </p:pic>
      <p:sp>
        <p:nvSpPr>
          <p:cNvPr id="2" name="Footer Placeholder 3">
            <a:extLst>
              <a:ext uri="{FF2B5EF4-FFF2-40B4-BE49-F238E27FC236}">
                <a16:creationId xmlns:a16="http://schemas.microsoft.com/office/drawing/2014/main" id="{730140E4-0A8C-2266-C466-32178EA77AE9}"/>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2025 GENERAL DYNAMICS INFORMATION TECHNOLOGY. ALL RIGHTS RESERVED.</a:t>
            </a:r>
          </a:p>
        </p:txBody>
      </p:sp>
      <p:cxnSp>
        <p:nvCxnSpPr>
          <p:cNvPr id="6" name="Straight Connector 5">
            <a:extLst>
              <a:ext uri="{FF2B5EF4-FFF2-40B4-BE49-F238E27FC236}">
                <a16:creationId xmlns:a16="http://schemas.microsoft.com/office/drawing/2014/main" id="{E4D7C70E-AA8A-BC90-3F4A-67B25D01AAEC}"/>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A69CDB1-A29E-EA45-424B-CBF019F21AD7}"/>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20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_Title Slide_Dark">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8C91C62D-30F9-AC18-C68A-1283D6C7B65A}"/>
              </a:ext>
            </a:extLst>
          </p:cNvPr>
          <p:cNvSpPr>
            <a:spLocks noGrp="1"/>
          </p:cNvSpPr>
          <p:nvPr>
            <p:ph type="pic" sz="quarter" idx="13" hasCustomPrompt="1"/>
          </p:nvPr>
        </p:nvSpPr>
        <p:spPr>
          <a:xfrm>
            <a:off x="1" y="0"/>
            <a:ext cx="12191992" cy="6858000"/>
          </a:xfrm>
          <a:prstGeom prst="rect">
            <a:avLst/>
          </a:prstGeom>
          <a:solidFill>
            <a:schemeClr val="accent1"/>
          </a:solidFill>
        </p:spPr>
        <p:txBody>
          <a:bodyPr wrap="square" lIns="6264000" bIns="1224000" anchor="ctr">
            <a:noAutofit/>
          </a:bodyPr>
          <a:lstStyle>
            <a:lvl1pPr marL="0" indent="0" algn="l">
              <a:buNone/>
              <a:defRPr/>
            </a:lvl1pPr>
          </a:lstStyle>
          <a:p>
            <a:r>
              <a:rPr lang="en-GB"/>
              <a:t>Click to </a:t>
            </a:r>
            <a:br>
              <a:rPr lang="en-GB"/>
            </a:br>
            <a:r>
              <a:rPr lang="en-GB"/>
              <a:t>insert picture</a:t>
            </a:r>
          </a:p>
        </p:txBody>
      </p:sp>
      <p:sp>
        <p:nvSpPr>
          <p:cNvPr id="2" name="Title 1">
            <a:extLst>
              <a:ext uri="{FF2B5EF4-FFF2-40B4-BE49-F238E27FC236}">
                <a16:creationId xmlns:a16="http://schemas.microsoft.com/office/drawing/2014/main" id="{19BC2508-E19A-8C71-9A85-1AA30A6BA235}"/>
              </a:ext>
            </a:extLst>
          </p:cNvPr>
          <p:cNvSpPr>
            <a:spLocks noGrp="1"/>
          </p:cNvSpPr>
          <p:nvPr>
            <p:ph type="ctrTitle"/>
          </p:nvPr>
        </p:nvSpPr>
        <p:spPr>
          <a:xfrm>
            <a:off x="979489" y="4105827"/>
            <a:ext cx="6881811" cy="518899"/>
          </a:xfrm>
        </p:spPr>
        <p:txBody>
          <a:bodyPr anchor="t"/>
          <a:lstStyle>
            <a:lvl1pPr algn="l">
              <a:defRPr sz="32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2917B6C-5810-B27B-A0DB-5D9A184D166B}"/>
              </a:ext>
            </a:extLst>
          </p:cNvPr>
          <p:cNvSpPr>
            <a:spLocks noGrp="1"/>
          </p:cNvSpPr>
          <p:nvPr>
            <p:ph type="subTitle" idx="1"/>
          </p:nvPr>
        </p:nvSpPr>
        <p:spPr>
          <a:xfrm>
            <a:off x="979489" y="4746743"/>
            <a:ext cx="6881811" cy="242314"/>
          </a:xfrm>
        </p:spPr>
        <p:txBody>
          <a:bodyPr anchor="ctr">
            <a:noAutofit/>
          </a:bodyPr>
          <a:lstStyle>
            <a:lvl1pPr marL="0" indent="0" algn="l">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0" name="Text Placeholder 39">
            <a:extLst>
              <a:ext uri="{FF2B5EF4-FFF2-40B4-BE49-F238E27FC236}">
                <a16:creationId xmlns:a16="http://schemas.microsoft.com/office/drawing/2014/main" id="{CEDC378A-3CA3-11DA-87F1-3627E6F3C7A9}"/>
              </a:ext>
            </a:extLst>
          </p:cNvPr>
          <p:cNvSpPr>
            <a:spLocks noGrp="1"/>
          </p:cNvSpPr>
          <p:nvPr>
            <p:ph type="body" sz="quarter" idx="15" hasCustomPrompt="1"/>
          </p:nvPr>
        </p:nvSpPr>
        <p:spPr>
          <a:xfrm>
            <a:off x="979488" y="5711766"/>
            <a:ext cx="6881812" cy="292100"/>
          </a:xfrm>
        </p:spPr>
        <p:txBody>
          <a:bodyPr anchor="ctr">
            <a:normAutofit/>
          </a:bodyPr>
          <a:lstStyle>
            <a:lvl1pPr marL="0" indent="0">
              <a:buNone/>
              <a:defRPr sz="140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Date</a:t>
            </a:r>
            <a:endParaRPr lang="en-GB"/>
          </a:p>
        </p:txBody>
      </p:sp>
      <p:pic>
        <p:nvPicPr>
          <p:cNvPr id="5" name="Picture 4">
            <a:extLst>
              <a:ext uri="{FF2B5EF4-FFF2-40B4-BE49-F238E27FC236}">
                <a16:creationId xmlns:a16="http://schemas.microsoft.com/office/drawing/2014/main" id="{33D5B3F1-3D0F-1FE0-22FD-073F529C62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51900" y="5686366"/>
            <a:ext cx="2922905" cy="608737"/>
          </a:xfrm>
          <a:prstGeom prst="rect">
            <a:avLst/>
          </a:prstGeom>
        </p:spPr>
      </p:pic>
    </p:spTree>
    <p:custDataLst>
      <p:tags r:id="rId1"/>
    </p:custDataLst>
    <p:extLst>
      <p:ext uri="{BB962C8B-B14F-4D97-AF65-F5344CB8AC3E}">
        <p14:creationId xmlns:p14="http://schemas.microsoft.com/office/powerpoint/2010/main" val="910274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56E3-D005-E390-3EAD-45F4E5DA73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F2F66-AD65-21E8-532C-0326241E3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888512-AF5C-5134-E65C-343BAC2EAA74}"/>
              </a:ext>
            </a:extLst>
          </p:cNvPr>
          <p:cNvSpPr>
            <a:spLocks noGrp="1" noRot="1" noMove="1" noResize="1" noEditPoints="1" noAdjustHandles="1" noChangeArrowheads="1" noChangeShapeType="1"/>
          </p:cNvSpPr>
          <p:nvPr>
            <p:ph type="ftr" sz="quarter" idx="11"/>
          </p:nvPr>
        </p:nvSpPr>
        <p:spPr/>
        <p:txBody>
          <a:bodyPr/>
          <a:lstStyle/>
          <a:p>
            <a:r>
              <a:rPr lang="en-US"/>
              <a:t>GDIT Sensitive or Proprietary</a:t>
            </a:r>
            <a:endParaRPr lang="en-GB"/>
          </a:p>
        </p:txBody>
      </p:sp>
      <p:sp>
        <p:nvSpPr>
          <p:cNvPr id="6" name="Slide Number Placeholder 5">
            <a:extLst>
              <a:ext uri="{FF2B5EF4-FFF2-40B4-BE49-F238E27FC236}">
                <a16:creationId xmlns:a16="http://schemas.microsoft.com/office/drawing/2014/main" id="{EEFF5E5A-AB7F-677D-87E6-0AE86E3E5496}"/>
              </a:ext>
            </a:extLst>
          </p:cNvPr>
          <p:cNvSpPr>
            <a:spLocks noGrp="1"/>
          </p:cNvSpPr>
          <p:nvPr>
            <p:ph type="sldNum" sz="quarter" idx="12"/>
          </p:nvPr>
        </p:nvSpPr>
        <p:spPr/>
        <p:txBody>
          <a:bodyPr/>
          <a:lstStyle/>
          <a:p>
            <a:fld id="{300BFAFD-D4FA-49E9-B462-919008765615}" type="slidenum">
              <a:rPr lang="en-GB" smtClean="0"/>
              <a:t>‹#›</a:t>
            </a:fld>
            <a:endParaRPr lang="en-GB"/>
          </a:p>
        </p:txBody>
      </p:sp>
    </p:spTree>
    <p:extLst>
      <p:ext uri="{BB962C8B-B14F-4D97-AF65-F5344CB8AC3E}">
        <p14:creationId xmlns:p14="http://schemas.microsoft.com/office/powerpoint/2010/main" val="816329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C7EB-7FDB-B0A0-4CB6-EEA7F47882BB}"/>
              </a:ext>
            </a:extLst>
          </p:cNvPr>
          <p:cNvSpPr>
            <a:spLocks noGrp="1"/>
          </p:cNvSpPr>
          <p:nvPr>
            <p:ph type="title" hasCustomPrompt="1"/>
          </p:nvPr>
        </p:nvSpPr>
        <p:spPr>
          <a:xfrm>
            <a:off x="574675" y="2939635"/>
            <a:ext cx="4787541" cy="984665"/>
          </a:xfrm>
        </p:spPr>
        <p:txBody>
          <a:bodyPr anchor="t">
            <a:normAutofit/>
          </a:bodyPr>
          <a:lstStyle>
            <a:lvl1pPr algn="l">
              <a:defRPr sz="3200"/>
            </a:lvl1pPr>
          </a:lstStyle>
          <a:p>
            <a:r>
              <a:rPr lang="en-US"/>
              <a:t>Click to edit chapter title</a:t>
            </a:r>
            <a:endParaRPr lang="en-GB"/>
          </a:p>
        </p:txBody>
      </p:sp>
      <p:sp>
        <p:nvSpPr>
          <p:cNvPr id="3" name="Text Placeholder 2">
            <a:extLst>
              <a:ext uri="{FF2B5EF4-FFF2-40B4-BE49-F238E27FC236}">
                <a16:creationId xmlns:a16="http://schemas.microsoft.com/office/drawing/2014/main" id="{50A34A31-AE5F-00C8-BD5F-D66176FE8771}"/>
              </a:ext>
            </a:extLst>
          </p:cNvPr>
          <p:cNvSpPr>
            <a:spLocks noGrp="1"/>
          </p:cNvSpPr>
          <p:nvPr>
            <p:ph type="body" idx="1" hasCustomPrompt="1"/>
          </p:nvPr>
        </p:nvSpPr>
        <p:spPr>
          <a:xfrm>
            <a:off x="574675" y="4076700"/>
            <a:ext cx="4787541" cy="343736"/>
          </a:xfrm>
        </p:spPr>
        <p:txBody>
          <a:bodyPr anchor="ctr">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1-line subtitle</a:t>
            </a:r>
          </a:p>
        </p:txBody>
      </p:sp>
      <p:sp>
        <p:nvSpPr>
          <p:cNvPr id="5" name="Footer Placeholder 4">
            <a:extLst>
              <a:ext uri="{FF2B5EF4-FFF2-40B4-BE49-F238E27FC236}">
                <a16:creationId xmlns:a16="http://schemas.microsoft.com/office/drawing/2014/main" id="{1F3CDFA9-E964-0F7A-3B18-1052BDD76912}"/>
              </a:ext>
            </a:extLst>
          </p:cNvPr>
          <p:cNvSpPr>
            <a:spLocks noGrp="1"/>
          </p:cNvSpPr>
          <p:nvPr>
            <p:ph type="ftr" sz="quarter" idx="11"/>
          </p:nvPr>
        </p:nvSpPr>
        <p:spPr/>
        <p:txBody>
          <a:bodyPr/>
          <a:lstStyle/>
          <a:p>
            <a:r>
              <a:rPr lang="en-US"/>
              <a:t>GDIT Sensitive or Proprietary</a:t>
            </a:r>
            <a:endParaRPr lang="en-GB"/>
          </a:p>
        </p:txBody>
      </p:sp>
      <p:cxnSp>
        <p:nvCxnSpPr>
          <p:cNvPr id="8" name="Straight Connector 7">
            <a:extLst>
              <a:ext uri="{FF2B5EF4-FFF2-40B4-BE49-F238E27FC236}">
                <a16:creationId xmlns:a16="http://schemas.microsoft.com/office/drawing/2014/main" id="{93852BEC-DFAC-D167-2DDC-53DA8895791A}"/>
              </a:ext>
            </a:extLst>
          </p:cNvPr>
          <p:cNvCxnSpPr/>
          <p:nvPr userDrawn="1"/>
        </p:nvCxnSpPr>
        <p:spPr>
          <a:xfrm>
            <a:off x="11370469" y="6456009"/>
            <a:ext cx="0" cy="148345"/>
          </a:xfrm>
          <a:prstGeom prst="line">
            <a:avLst/>
          </a:prstGeom>
          <a:ln w="12700">
            <a:solidFill>
              <a:srgbClr val="FF9B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626F7D-F8AB-B8CB-2C8B-6C2B17881927}"/>
              </a:ext>
            </a:extLst>
          </p:cNvPr>
          <p:cNvCxnSpPr/>
          <p:nvPr userDrawn="1"/>
        </p:nvCxnSpPr>
        <p:spPr>
          <a:xfrm>
            <a:off x="11370469" y="6456009"/>
            <a:ext cx="0" cy="148345"/>
          </a:xfrm>
          <a:prstGeom prst="line">
            <a:avLst/>
          </a:prstGeom>
          <a:ln w="12700">
            <a:solidFill>
              <a:srgbClr val="FF9B1F"/>
            </a:solidFill>
          </a:ln>
        </p:spPr>
        <p:style>
          <a:lnRef idx="1">
            <a:schemeClr val="accent1"/>
          </a:lnRef>
          <a:fillRef idx="0">
            <a:schemeClr val="accent1"/>
          </a:fillRef>
          <a:effectRef idx="0">
            <a:schemeClr val="accent1"/>
          </a:effectRef>
          <a:fontRef idx="minor">
            <a:schemeClr val="tx1"/>
          </a:fontRef>
        </p:style>
      </p:cxnSp>
      <p:sp>
        <p:nvSpPr>
          <p:cNvPr id="18" name="Picture Placeholder 17">
            <a:extLst>
              <a:ext uri="{FF2B5EF4-FFF2-40B4-BE49-F238E27FC236}">
                <a16:creationId xmlns:a16="http://schemas.microsoft.com/office/drawing/2014/main" id="{3C5781DF-AC98-6713-997C-0A53E6A54BB8}"/>
              </a:ext>
            </a:extLst>
          </p:cNvPr>
          <p:cNvSpPr>
            <a:spLocks noGrp="1"/>
          </p:cNvSpPr>
          <p:nvPr>
            <p:ph type="pic" sz="quarter" idx="13" hasCustomPrompt="1"/>
          </p:nvPr>
        </p:nvSpPr>
        <p:spPr>
          <a:xfrm>
            <a:off x="6096000" y="0"/>
            <a:ext cx="6096000" cy="6858000"/>
          </a:xfrm>
          <a:prstGeom prst="rect">
            <a:avLst/>
          </a:prstGeom>
          <a:solidFill>
            <a:schemeClr val="accent1"/>
          </a:solidFill>
        </p:spPr>
        <p:txBody>
          <a:bodyPr wrap="square" bIns="1224000" anchor="ctr">
            <a:noAutofit/>
          </a:bodyPr>
          <a:lstStyle>
            <a:lvl1pPr marL="0" indent="0" algn="ctr">
              <a:buNone/>
              <a:defRPr/>
            </a:lvl1pPr>
          </a:lstStyle>
          <a:p>
            <a:r>
              <a:rPr lang="en-GB"/>
              <a:t>Click to insert picture</a:t>
            </a:r>
          </a:p>
        </p:txBody>
      </p:sp>
      <p:pic>
        <p:nvPicPr>
          <p:cNvPr id="10" name="Graphic 9">
            <a:extLst>
              <a:ext uri="{FF2B5EF4-FFF2-40B4-BE49-F238E27FC236}">
                <a16:creationId xmlns:a16="http://schemas.microsoft.com/office/drawing/2014/main" id="{052BBE12-1C9F-652D-9B3F-FDA5E89AD7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3" name="Straight Connector 12">
            <a:extLst>
              <a:ext uri="{FF2B5EF4-FFF2-40B4-BE49-F238E27FC236}">
                <a16:creationId xmlns:a16="http://schemas.microsoft.com/office/drawing/2014/main" id="{B057D1A6-4381-9AB2-3F60-1D8A7580BB33}"/>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68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Section Header -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006D8E-5617-BB98-7B65-47C5B516509F}"/>
              </a:ext>
            </a:extLst>
          </p:cNvPr>
          <p:cNvSpPr/>
          <p:nvPr userDrawn="1"/>
        </p:nvSpPr>
        <p:spPr>
          <a:xfrm>
            <a:off x="0" y="0"/>
            <a:ext cx="12192000" cy="612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1F3CDFA9-E964-0F7A-3B18-1052BDD76912}"/>
              </a:ext>
            </a:extLst>
          </p:cNvPr>
          <p:cNvSpPr>
            <a:spLocks noGrp="1"/>
          </p:cNvSpPr>
          <p:nvPr>
            <p:ph type="ftr" sz="quarter" idx="11"/>
          </p:nvPr>
        </p:nvSpPr>
        <p:spPr/>
        <p:txBody>
          <a:bodyPr/>
          <a:lstStyle/>
          <a:p>
            <a:r>
              <a:rPr lang="en-US"/>
              <a:t>GDIT Sensitive or Proprietary</a:t>
            </a:r>
            <a:endParaRPr lang="en-GB"/>
          </a:p>
        </p:txBody>
      </p:sp>
      <p:sp>
        <p:nvSpPr>
          <p:cNvPr id="6" name="Slide Number Placeholder 5">
            <a:extLst>
              <a:ext uri="{FF2B5EF4-FFF2-40B4-BE49-F238E27FC236}">
                <a16:creationId xmlns:a16="http://schemas.microsoft.com/office/drawing/2014/main" id="{02364770-E705-D857-3572-64B3D1C97298}"/>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7" name="Footer Placeholder 3">
            <a:extLst>
              <a:ext uri="{FF2B5EF4-FFF2-40B4-BE49-F238E27FC236}">
                <a16:creationId xmlns:a16="http://schemas.microsoft.com/office/drawing/2014/main" id="{94F2D017-639F-FCCF-7E34-E82BB3EDFED8}"/>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8" name="Straight Connector 7">
            <a:extLst>
              <a:ext uri="{FF2B5EF4-FFF2-40B4-BE49-F238E27FC236}">
                <a16:creationId xmlns:a16="http://schemas.microsoft.com/office/drawing/2014/main" id="{93852BEC-DFAC-D167-2DDC-53DA8895791A}"/>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626F7D-F8AB-B8CB-2C8B-6C2B17881927}"/>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52BBE12-1C9F-652D-9B3F-FDA5E89AD7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4" name="Straight Connector 13">
            <a:extLst>
              <a:ext uri="{FF2B5EF4-FFF2-40B4-BE49-F238E27FC236}">
                <a16:creationId xmlns:a16="http://schemas.microsoft.com/office/drawing/2014/main" id="{68290E6A-78B7-B41A-4E55-637B1B16F7EE}"/>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D2EB6A6-385A-5CFB-7272-38413600E292}"/>
              </a:ext>
            </a:extLst>
          </p:cNvPr>
          <p:cNvSpPr>
            <a:spLocks noGrp="1"/>
          </p:cNvSpPr>
          <p:nvPr>
            <p:ph type="title" hasCustomPrompt="1"/>
          </p:nvPr>
        </p:nvSpPr>
        <p:spPr>
          <a:xfrm>
            <a:off x="574675" y="2939635"/>
            <a:ext cx="4787541" cy="984665"/>
          </a:xfrm>
        </p:spPr>
        <p:txBody>
          <a:bodyPr anchor="t">
            <a:normAutofit/>
          </a:bodyPr>
          <a:lstStyle>
            <a:lvl1pPr algn="l">
              <a:defRPr sz="3200"/>
            </a:lvl1pPr>
          </a:lstStyle>
          <a:p>
            <a:r>
              <a:rPr lang="en-US"/>
              <a:t>Click to edit chapter title</a:t>
            </a:r>
            <a:endParaRPr lang="en-GB"/>
          </a:p>
        </p:txBody>
      </p:sp>
      <p:sp>
        <p:nvSpPr>
          <p:cNvPr id="15" name="Text Placeholder 2">
            <a:extLst>
              <a:ext uri="{FF2B5EF4-FFF2-40B4-BE49-F238E27FC236}">
                <a16:creationId xmlns:a16="http://schemas.microsoft.com/office/drawing/2014/main" id="{9E6906AD-E1D1-C07B-AD81-BEF5360E4C39}"/>
              </a:ext>
            </a:extLst>
          </p:cNvPr>
          <p:cNvSpPr>
            <a:spLocks noGrp="1"/>
          </p:cNvSpPr>
          <p:nvPr>
            <p:ph type="body" idx="1" hasCustomPrompt="1"/>
          </p:nvPr>
        </p:nvSpPr>
        <p:spPr>
          <a:xfrm>
            <a:off x="574675" y="4076700"/>
            <a:ext cx="4787541" cy="343736"/>
          </a:xfrm>
        </p:spPr>
        <p:txBody>
          <a:bodyPr anchor="ctr">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1-line subtitle</a:t>
            </a:r>
          </a:p>
        </p:txBody>
      </p:sp>
    </p:spTree>
    <p:extLst>
      <p:ext uri="{BB962C8B-B14F-4D97-AF65-F5344CB8AC3E}">
        <p14:creationId xmlns:p14="http://schemas.microsoft.com/office/powerpoint/2010/main" val="3401008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Section Header -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006D8E-5617-BB98-7B65-47C5B516509F}"/>
              </a:ext>
            </a:extLst>
          </p:cNvPr>
          <p:cNvSpPr/>
          <p:nvPr userDrawn="1"/>
        </p:nvSpPr>
        <p:spPr>
          <a:xfrm>
            <a:off x="0" y="0"/>
            <a:ext cx="12192000" cy="6129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1F3CDFA9-E964-0F7A-3B18-1052BDD76912}"/>
              </a:ext>
            </a:extLst>
          </p:cNvPr>
          <p:cNvSpPr>
            <a:spLocks noGrp="1"/>
          </p:cNvSpPr>
          <p:nvPr>
            <p:ph type="ftr" sz="quarter" idx="11"/>
          </p:nvPr>
        </p:nvSpPr>
        <p:spPr/>
        <p:txBody>
          <a:bodyPr/>
          <a:lstStyle/>
          <a:p>
            <a:r>
              <a:rPr lang="en-US"/>
              <a:t>GDIT Sensitive or Proprietary</a:t>
            </a:r>
            <a:endParaRPr lang="en-GB"/>
          </a:p>
        </p:txBody>
      </p:sp>
      <p:sp>
        <p:nvSpPr>
          <p:cNvPr id="6" name="Slide Number Placeholder 5">
            <a:extLst>
              <a:ext uri="{FF2B5EF4-FFF2-40B4-BE49-F238E27FC236}">
                <a16:creationId xmlns:a16="http://schemas.microsoft.com/office/drawing/2014/main" id="{02364770-E705-D857-3572-64B3D1C97298}"/>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7" name="Footer Placeholder 3">
            <a:extLst>
              <a:ext uri="{FF2B5EF4-FFF2-40B4-BE49-F238E27FC236}">
                <a16:creationId xmlns:a16="http://schemas.microsoft.com/office/drawing/2014/main" id="{94F2D017-639F-FCCF-7E34-E82BB3EDFED8}"/>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8" name="Straight Connector 7">
            <a:extLst>
              <a:ext uri="{FF2B5EF4-FFF2-40B4-BE49-F238E27FC236}">
                <a16:creationId xmlns:a16="http://schemas.microsoft.com/office/drawing/2014/main" id="{93852BEC-DFAC-D167-2DDC-53DA8895791A}"/>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626F7D-F8AB-B8CB-2C8B-6C2B17881927}"/>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52BBE12-1C9F-652D-9B3F-FDA5E89AD7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4" name="Straight Connector 13">
            <a:extLst>
              <a:ext uri="{FF2B5EF4-FFF2-40B4-BE49-F238E27FC236}">
                <a16:creationId xmlns:a16="http://schemas.microsoft.com/office/drawing/2014/main" id="{68290E6A-78B7-B41A-4E55-637B1B16F7EE}"/>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D2EB6A6-385A-5CFB-7272-38413600E292}"/>
              </a:ext>
            </a:extLst>
          </p:cNvPr>
          <p:cNvSpPr>
            <a:spLocks noGrp="1"/>
          </p:cNvSpPr>
          <p:nvPr>
            <p:ph type="title" hasCustomPrompt="1"/>
          </p:nvPr>
        </p:nvSpPr>
        <p:spPr>
          <a:xfrm>
            <a:off x="574675" y="2939635"/>
            <a:ext cx="4787541" cy="984665"/>
          </a:xfrm>
        </p:spPr>
        <p:txBody>
          <a:bodyPr anchor="t">
            <a:normAutofit/>
          </a:bodyPr>
          <a:lstStyle>
            <a:lvl1pPr algn="l">
              <a:defRPr sz="3200"/>
            </a:lvl1pPr>
          </a:lstStyle>
          <a:p>
            <a:r>
              <a:rPr lang="en-US"/>
              <a:t>Click to edit chapter title</a:t>
            </a:r>
            <a:endParaRPr lang="en-GB"/>
          </a:p>
        </p:txBody>
      </p:sp>
      <p:sp>
        <p:nvSpPr>
          <p:cNvPr id="15" name="Text Placeholder 2">
            <a:extLst>
              <a:ext uri="{FF2B5EF4-FFF2-40B4-BE49-F238E27FC236}">
                <a16:creationId xmlns:a16="http://schemas.microsoft.com/office/drawing/2014/main" id="{9E6906AD-E1D1-C07B-AD81-BEF5360E4C39}"/>
              </a:ext>
            </a:extLst>
          </p:cNvPr>
          <p:cNvSpPr>
            <a:spLocks noGrp="1"/>
          </p:cNvSpPr>
          <p:nvPr>
            <p:ph type="body" idx="1" hasCustomPrompt="1"/>
          </p:nvPr>
        </p:nvSpPr>
        <p:spPr>
          <a:xfrm>
            <a:off x="574675" y="4076700"/>
            <a:ext cx="4787541" cy="343736"/>
          </a:xfrm>
        </p:spPr>
        <p:txBody>
          <a:bodyPr anchor="ctr">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1-line subtitle</a:t>
            </a:r>
          </a:p>
        </p:txBody>
      </p:sp>
    </p:spTree>
    <p:extLst>
      <p:ext uri="{BB962C8B-B14F-4D97-AF65-F5344CB8AC3E}">
        <p14:creationId xmlns:p14="http://schemas.microsoft.com/office/powerpoint/2010/main" val="29940322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Section Header -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006D8E-5617-BB98-7B65-47C5B516509F}"/>
              </a:ext>
            </a:extLst>
          </p:cNvPr>
          <p:cNvSpPr/>
          <p:nvPr userDrawn="1"/>
        </p:nvSpPr>
        <p:spPr>
          <a:xfrm>
            <a:off x="0" y="0"/>
            <a:ext cx="12192000" cy="6129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5" name="Footer Placeholder 4">
            <a:extLst>
              <a:ext uri="{FF2B5EF4-FFF2-40B4-BE49-F238E27FC236}">
                <a16:creationId xmlns:a16="http://schemas.microsoft.com/office/drawing/2014/main" id="{1F3CDFA9-E964-0F7A-3B18-1052BDD76912}"/>
              </a:ext>
            </a:extLst>
          </p:cNvPr>
          <p:cNvSpPr>
            <a:spLocks noGrp="1"/>
          </p:cNvSpPr>
          <p:nvPr>
            <p:ph type="ftr" sz="quarter" idx="11"/>
          </p:nvPr>
        </p:nvSpPr>
        <p:spPr/>
        <p:txBody>
          <a:bodyPr/>
          <a:lstStyle/>
          <a:p>
            <a:r>
              <a:rPr lang="en-US"/>
              <a:t>GDIT Sensitive or Proprietary</a:t>
            </a:r>
            <a:endParaRPr lang="en-GB"/>
          </a:p>
        </p:txBody>
      </p:sp>
      <p:sp>
        <p:nvSpPr>
          <p:cNvPr id="6" name="Slide Number Placeholder 5">
            <a:extLst>
              <a:ext uri="{FF2B5EF4-FFF2-40B4-BE49-F238E27FC236}">
                <a16:creationId xmlns:a16="http://schemas.microsoft.com/office/drawing/2014/main" id="{02364770-E705-D857-3572-64B3D1C97298}"/>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7" name="Footer Placeholder 3">
            <a:extLst>
              <a:ext uri="{FF2B5EF4-FFF2-40B4-BE49-F238E27FC236}">
                <a16:creationId xmlns:a16="http://schemas.microsoft.com/office/drawing/2014/main" id="{94F2D017-639F-FCCF-7E34-E82BB3EDFED8}"/>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8" name="Straight Connector 7">
            <a:extLst>
              <a:ext uri="{FF2B5EF4-FFF2-40B4-BE49-F238E27FC236}">
                <a16:creationId xmlns:a16="http://schemas.microsoft.com/office/drawing/2014/main" id="{93852BEC-DFAC-D167-2DDC-53DA8895791A}"/>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626F7D-F8AB-B8CB-2C8B-6C2B17881927}"/>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52BBE12-1C9F-652D-9B3F-FDA5E89AD7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14" name="Straight Connector 13">
            <a:extLst>
              <a:ext uri="{FF2B5EF4-FFF2-40B4-BE49-F238E27FC236}">
                <a16:creationId xmlns:a16="http://schemas.microsoft.com/office/drawing/2014/main" id="{68290E6A-78B7-B41A-4E55-637B1B16F7EE}"/>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D2EB6A6-385A-5CFB-7272-38413600E292}"/>
              </a:ext>
            </a:extLst>
          </p:cNvPr>
          <p:cNvSpPr>
            <a:spLocks noGrp="1"/>
          </p:cNvSpPr>
          <p:nvPr>
            <p:ph type="title" hasCustomPrompt="1"/>
          </p:nvPr>
        </p:nvSpPr>
        <p:spPr>
          <a:xfrm>
            <a:off x="574675" y="2939635"/>
            <a:ext cx="4787541" cy="984665"/>
          </a:xfrm>
        </p:spPr>
        <p:txBody>
          <a:bodyPr anchor="t">
            <a:normAutofit/>
          </a:bodyPr>
          <a:lstStyle>
            <a:lvl1pPr algn="l">
              <a:defRPr sz="3200">
                <a:solidFill>
                  <a:schemeClr val="bg1"/>
                </a:solidFill>
              </a:defRPr>
            </a:lvl1pPr>
          </a:lstStyle>
          <a:p>
            <a:r>
              <a:rPr lang="en-US"/>
              <a:t>Click to edit chapter title</a:t>
            </a:r>
            <a:endParaRPr lang="en-GB"/>
          </a:p>
        </p:txBody>
      </p:sp>
      <p:sp>
        <p:nvSpPr>
          <p:cNvPr id="15" name="Text Placeholder 2">
            <a:extLst>
              <a:ext uri="{FF2B5EF4-FFF2-40B4-BE49-F238E27FC236}">
                <a16:creationId xmlns:a16="http://schemas.microsoft.com/office/drawing/2014/main" id="{9E6906AD-E1D1-C07B-AD81-BEF5360E4C39}"/>
              </a:ext>
            </a:extLst>
          </p:cNvPr>
          <p:cNvSpPr>
            <a:spLocks noGrp="1"/>
          </p:cNvSpPr>
          <p:nvPr>
            <p:ph type="body" idx="1" hasCustomPrompt="1"/>
          </p:nvPr>
        </p:nvSpPr>
        <p:spPr>
          <a:xfrm>
            <a:off x="574675" y="4076700"/>
            <a:ext cx="4787541" cy="343736"/>
          </a:xfrm>
        </p:spPr>
        <p:txBody>
          <a:bodyPr anchor="ct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1-line subtitle</a:t>
            </a:r>
          </a:p>
        </p:txBody>
      </p:sp>
    </p:spTree>
    <p:extLst>
      <p:ext uri="{BB962C8B-B14F-4D97-AF65-F5344CB8AC3E}">
        <p14:creationId xmlns:p14="http://schemas.microsoft.com/office/powerpoint/2010/main" val="4252905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FE7F-FEE6-A1A8-565C-632A56210DF2}"/>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674458D-DADA-E3A2-2B8C-2D9DC55A941D}"/>
              </a:ext>
            </a:extLst>
          </p:cNvPr>
          <p:cNvSpPr>
            <a:spLocks noGrp="1"/>
          </p:cNvSpPr>
          <p:nvPr>
            <p:ph type="ftr" sz="quarter" idx="11"/>
          </p:nvPr>
        </p:nvSpPr>
        <p:spPr/>
        <p:txBody>
          <a:bodyPr/>
          <a:lstStyle/>
          <a:p>
            <a:r>
              <a:rPr lang="en-US"/>
              <a:t>GDIT Sensitive or Proprietary</a:t>
            </a:r>
            <a:endParaRPr lang="en-GB"/>
          </a:p>
        </p:txBody>
      </p:sp>
      <p:sp>
        <p:nvSpPr>
          <p:cNvPr id="5" name="Slide Number Placeholder 4">
            <a:extLst>
              <a:ext uri="{FF2B5EF4-FFF2-40B4-BE49-F238E27FC236}">
                <a16:creationId xmlns:a16="http://schemas.microsoft.com/office/drawing/2014/main" id="{18EFF0AF-3A1B-6F3F-4C9A-FA8F249C39C1}"/>
              </a:ext>
            </a:extLst>
          </p:cNvPr>
          <p:cNvSpPr>
            <a:spLocks noGrp="1"/>
          </p:cNvSpPr>
          <p:nvPr>
            <p:ph type="sldNum" sz="quarter" idx="12"/>
          </p:nvPr>
        </p:nvSpPr>
        <p:spPr/>
        <p:txBody>
          <a:bodyPr/>
          <a:lstStyle/>
          <a:p>
            <a:fld id="{300BFAFD-D4FA-49E9-B462-919008765615}" type="slidenum">
              <a:rPr lang="en-GB" smtClean="0"/>
              <a:t>‹#›</a:t>
            </a:fld>
            <a:endParaRPr lang="en-GB"/>
          </a:p>
        </p:txBody>
      </p:sp>
    </p:spTree>
    <p:extLst>
      <p:ext uri="{BB962C8B-B14F-4D97-AF65-F5344CB8AC3E}">
        <p14:creationId xmlns:p14="http://schemas.microsoft.com/office/powerpoint/2010/main" val="4141658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FF71-D029-EBA2-4B7C-1570FAADDE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EEF784-6621-93E1-4869-0B7E2D494443}"/>
              </a:ext>
            </a:extLst>
          </p:cNvPr>
          <p:cNvSpPr>
            <a:spLocks noGrp="1"/>
          </p:cNvSpPr>
          <p:nvPr>
            <p:ph sz="half" idx="1"/>
          </p:nvPr>
        </p:nvSpPr>
        <p:spPr>
          <a:xfrm>
            <a:off x="576000" y="1231199"/>
            <a:ext cx="5289445"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A2C5C7-AC03-B25F-30A2-01203E254804}"/>
              </a:ext>
            </a:extLst>
          </p:cNvPr>
          <p:cNvSpPr>
            <a:spLocks noGrp="1"/>
          </p:cNvSpPr>
          <p:nvPr>
            <p:ph sz="half" idx="2"/>
          </p:nvPr>
        </p:nvSpPr>
        <p:spPr>
          <a:xfrm>
            <a:off x="6306602" y="1231901"/>
            <a:ext cx="5307545" cy="4890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6EB3059-A4F0-0159-CEC6-20AF885F4498}"/>
              </a:ext>
            </a:extLst>
          </p:cNvPr>
          <p:cNvSpPr>
            <a:spLocks noGrp="1"/>
          </p:cNvSpPr>
          <p:nvPr>
            <p:ph type="ftr" sz="quarter" idx="11"/>
          </p:nvPr>
        </p:nvSpPr>
        <p:spPr/>
        <p:txBody>
          <a:bodyPr/>
          <a:lstStyle/>
          <a:p>
            <a:r>
              <a:rPr lang="en-US"/>
              <a:t>GDIT Sensitive or Proprietary</a:t>
            </a:r>
            <a:endParaRPr lang="en-GB"/>
          </a:p>
        </p:txBody>
      </p:sp>
      <p:sp>
        <p:nvSpPr>
          <p:cNvPr id="7" name="Slide Number Placeholder 6">
            <a:extLst>
              <a:ext uri="{FF2B5EF4-FFF2-40B4-BE49-F238E27FC236}">
                <a16:creationId xmlns:a16="http://schemas.microsoft.com/office/drawing/2014/main" id="{96AF6D1C-10BE-72A1-FF02-B0E6034C7992}"/>
              </a:ext>
            </a:extLst>
          </p:cNvPr>
          <p:cNvSpPr>
            <a:spLocks noGrp="1"/>
          </p:cNvSpPr>
          <p:nvPr>
            <p:ph type="sldNum" sz="quarter" idx="12"/>
          </p:nvPr>
        </p:nvSpPr>
        <p:spPr/>
        <p:txBody>
          <a:bodyPr/>
          <a:lstStyle/>
          <a:p>
            <a:fld id="{300BFAFD-D4FA-49E9-B462-919008765615}" type="slidenum">
              <a:rPr lang="en-GB" smtClean="0"/>
              <a:t>‹#›</a:t>
            </a:fld>
            <a:endParaRPr lang="en-GB"/>
          </a:p>
        </p:txBody>
      </p:sp>
      <p:cxnSp>
        <p:nvCxnSpPr>
          <p:cNvPr id="11" name="Straight Connector 10">
            <a:extLst>
              <a:ext uri="{FF2B5EF4-FFF2-40B4-BE49-F238E27FC236}">
                <a16:creationId xmlns:a16="http://schemas.microsoft.com/office/drawing/2014/main" id="{2089236A-CDB1-28B1-FA52-B1B442C3D393}"/>
              </a:ext>
            </a:extLst>
          </p:cNvPr>
          <p:cNvCxnSpPr>
            <a:cxnSpLocks/>
          </p:cNvCxnSpPr>
          <p:nvPr userDrawn="1"/>
        </p:nvCxnSpPr>
        <p:spPr>
          <a:xfrm>
            <a:off x="6096000" y="1231900"/>
            <a:ext cx="0" cy="48974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33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FF71-D029-EBA2-4B7C-1570FAADDE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EEF784-6621-93E1-4869-0B7E2D494443}"/>
              </a:ext>
            </a:extLst>
          </p:cNvPr>
          <p:cNvSpPr>
            <a:spLocks noGrp="1"/>
          </p:cNvSpPr>
          <p:nvPr>
            <p:ph sz="half" idx="1"/>
          </p:nvPr>
        </p:nvSpPr>
        <p:spPr>
          <a:xfrm>
            <a:off x="576000" y="1225451"/>
            <a:ext cx="329184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A2C5C7-AC03-B25F-30A2-01203E254804}"/>
              </a:ext>
            </a:extLst>
          </p:cNvPr>
          <p:cNvSpPr>
            <a:spLocks noGrp="1"/>
          </p:cNvSpPr>
          <p:nvPr>
            <p:ph sz="half" idx="2"/>
          </p:nvPr>
        </p:nvSpPr>
        <p:spPr>
          <a:xfrm>
            <a:off x="4449154" y="1225451"/>
            <a:ext cx="3291840" cy="4890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6EB3059-A4F0-0159-CEC6-20AF885F4498}"/>
              </a:ext>
            </a:extLst>
          </p:cNvPr>
          <p:cNvSpPr>
            <a:spLocks noGrp="1"/>
          </p:cNvSpPr>
          <p:nvPr>
            <p:ph type="ftr" sz="quarter" idx="11"/>
          </p:nvPr>
        </p:nvSpPr>
        <p:spPr/>
        <p:txBody>
          <a:bodyPr/>
          <a:lstStyle/>
          <a:p>
            <a:r>
              <a:rPr lang="en-US"/>
              <a:t>GDIT Sensitive or Proprietary</a:t>
            </a:r>
            <a:endParaRPr lang="en-GB"/>
          </a:p>
        </p:txBody>
      </p:sp>
      <p:sp>
        <p:nvSpPr>
          <p:cNvPr id="7" name="Slide Number Placeholder 6">
            <a:extLst>
              <a:ext uri="{FF2B5EF4-FFF2-40B4-BE49-F238E27FC236}">
                <a16:creationId xmlns:a16="http://schemas.microsoft.com/office/drawing/2014/main" id="{96AF6D1C-10BE-72A1-FF02-B0E6034C7992}"/>
              </a:ext>
            </a:extLst>
          </p:cNvPr>
          <p:cNvSpPr>
            <a:spLocks noGrp="1"/>
          </p:cNvSpPr>
          <p:nvPr>
            <p:ph type="sldNum" sz="quarter" idx="12"/>
          </p:nvPr>
        </p:nvSpPr>
        <p:spPr/>
        <p:txBody>
          <a:bodyPr/>
          <a:lstStyle/>
          <a:p>
            <a:fld id="{300BFAFD-D4FA-49E9-B462-919008765615}" type="slidenum">
              <a:rPr lang="en-GB" smtClean="0"/>
              <a:t>‹#›</a:t>
            </a:fld>
            <a:endParaRPr lang="en-GB"/>
          </a:p>
        </p:txBody>
      </p:sp>
      <p:cxnSp>
        <p:nvCxnSpPr>
          <p:cNvPr id="11" name="Straight Connector 10">
            <a:extLst>
              <a:ext uri="{FF2B5EF4-FFF2-40B4-BE49-F238E27FC236}">
                <a16:creationId xmlns:a16="http://schemas.microsoft.com/office/drawing/2014/main" id="{2089236A-CDB1-28B1-FA52-B1B442C3D393}"/>
              </a:ext>
            </a:extLst>
          </p:cNvPr>
          <p:cNvCxnSpPr>
            <a:cxnSpLocks/>
          </p:cNvCxnSpPr>
          <p:nvPr userDrawn="1"/>
        </p:nvCxnSpPr>
        <p:spPr>
          <a:xfrm>
            <a:off x="4158497" y="1219001"/>
            <a:ext cx="0" cy="48974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A5826DD0-EF49-FC09-E4EF-57509CC8089D}"/>
              </a:ext>
            </a:extLst>
          </p:cNvPr>
          <p:cNvSpPr>
            <a:spLocks noGrp="1"/>
          </p:cNvSpPr>
          <p:nvPr>
            <p:ph sz="half" idx="13"/>
          </p:nvPr>
        </p:nvSpPr>
        <p:spPr>
          <a:xfrm>
            <a:off x="8322309" y="1225451"/>
            <a:ext cx="3291840" cy="4890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BFEAC1B9-0169-6851-2B7C-473D54B32586}"/>
              </a:ext>
            </a:extLst>
          </p:cNvPr>
          <p:cNvCxnSpPr>
            <a:cxnSpLocks/>
          </p:cNvCxnSpPr>
          <p:nvPr userDrawn="1"/>
        </p:nvCxnSpPr>
        <p:spPr>
          <a:xfrm>
            <a:off x="8031651" y="1225451"/>
            <a:ext cx="0" cy="48974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302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F37E-DC7B-0837-0CE0-E168FB239D7E}"/>
              </a:ext>
            </a:extLst>
          </p:cNvPr>
          <p:cNvSpPr>
            <a:spLocks noGrp="1"/>
          </p:cNvSpPr>
          <p:nvPr>
            <p:ph type="title"/>
          </p:nvPr>
        </p:nvSpPr>
        <p:spPr>
          <a:xfrm>
            <a:off x="574675" y="431801"/>
            <a:ext cx="1103947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2FC7716-9413-656C-0D3A-04DA11DD29E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AEA41B3C-CFBE-E2F7-6B10-27ED7B488F12}"/>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8" name="Text Placeholder 7">
            <a:extLst>
              <a:ext uri="{FF2B5EF4-FFF2-40B4-BE49-F238E27FC236}">
                <a16:creationId xmlns:a16="http://schemas.microsoft.com/office/drawing/2014/main" id="{280B0E2A-8A0A-0F5E-8C1C-DA2B007101BC}"/>
              </a:ext>
            </a:extLst>
          </p:cNvPr>
          <p:cNvSpPr>
            <a:spLocks noGrp="1"/>
          </p:cNvSpPr>
          <p:nvPr>
            <p:ph type="body" sz="quarter" idx="13"/>
          </p:nvPr>
        </p:nvSpPr>
        <p:spPr>
          <a:xfrm>
            <a:off x="574675" y="1231900"/>
            <a:ext cx="5288797"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5C06D89-85D6-69E7-4F28-7A5C02FB2993}"/>
              </a:ext>
            </a:extLst>
          </p:cNvPr>
          <p:cNvSpPr>
            <a:spLocks noGrp="1"/>
          </p:cNvSpPr>
          <p:nvPr>
            <p:ph sz="quarter" idx="14" hasCustomPrompt="1"/>
          </p:nvPr>
        </p:nvSpPr>
        <p:spPr>
          <a:xfrm>
            <a:off x="6096000" y="1231900"/>
            <a:ext cx="5518150" cy="4897438"/>
          </a:xfrm>
        </p:spPr>
        <p:txBody>
          <a:bodyPr bIns="1224000" anchor="ctr"/>
          <a:lstStyle>
            <a:lvl1pPr marL="0" indent="0" algn="ctr">
              <a:buNone/>
              <a:defRPr/>
            </a:lvl1pPr>
          </a:lstStyle>
          <a:p>
            <a:pPr lvl="0"/>
            <a:r>
              <a:rPr lang="en-US"/>
              <a:t>Click to insert content</a:t>
            </a:r>
          </a:p>
        </p:txBody>
      </p:sp>
    </p:spTree>
    <p:extLst>
      <p:ext uri="{BB962C8B-B14F-4D97-AF65-F5344CB8AC3E}">
        <p14:creationId xmlns:p14="http://schemas.microsoft.com/office/powerpoint/2010/main" val="2189033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FF71-D029-EBA2-4B7C-1570FAADDEE4}"/>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26EB3059-A4F0-0159-CEC6-20AF885F4498}"/>
              </a:ext>
            </a:extLst>
          </p:cNvPr>
          <p:cNvSpPr>
            <a:spLocks noGrp="1"/>
          </p:cNvSpPr>
          <p:nvPr>
            <p:ph type="ftr" sz="quarter" idx="11"/>
          </p:nvPr>
        </p:nvSpPr>
        <p:spPr/>
        <p:txBody>
          <a:bodyPr/>
          <a:lstStyle/>
          <a:p>
            <a:r>
              <a:rPr lang="en-US"/>
              <a:t>GDIT Sensitive or Proprietary</a:t>
            </a:r>
            <a:endParaRPr lang="en-GB"/>
          </a:p>
        </p:txBody>
      </p:sp>
      <p:sp>
        <p:nvSpPr>
          <p:cNvPr id="7" name="Slide Number Placeholder 6">
            <a:extLst>
              <a:ext uri="{FF2B5EF4-FFF2-40B4-BE49-F238E27FC236}">
                <a16:creationId xmlns:a16="http://schemas.microsoft.com/office/drawing/2014/main" id="{96AF6D1C-10BE-72A1-FF02-B0E6034C7992}"/>
              </a:ext>
            </a:extLst>
          </p:cNvPr>
          <p:cNvSpPr>
            <a:spLocks noGrp="1"/>
          </p:cNvSpPr>
          <p:nvPr>
            <p:ph type="sldNum" sz="quarter" idx="12"/>
          </p:nvPr>
        </p:nvSpPr>
        <p:spPr/>
        <p:txBody>
          <a:bodyPr/>
          <a:lstStyle/>
          <a:p>
            <a:fld id="{300BFAFD-D4FA-49E9-B462-919008765615}" type="slidenum">
              <a:rPr lang="en-GB" smtClean="0"/>
              <a:t>‹#›</a:t>
            </a:fld>
            <a:endParaRPr lang="en-GB"/>
          </a:p>
        </p:txBody>
      </p:sp>
      <p:cxnSp>
        <p:nvCxnSpPr>
          <p:cNvPr id="11" name="Straight Connector 10">
            <a:extLst>
              <a:ext uri="{FF2B5EF4-FFF2-40B4-BE49-F238E27FC236}">
                <a16:creationId xmlns:a16="http://schemas.microsoft.com/office/drawing/2014/main" id="{2089236A-CDB1-28B1-FA52-B1B442C3D393}"/>
              </a:ext>
            </a:extLst>
          </p:cNvPr>
          <p:cNvCxnSpPr>
            <a:cxnSpLocks/>
          </p:cNvCxnSpPr>
          <p:nvPr userDrawn="1"/>
        </p:nvCxnSpPr>
        <p:spPr>
          <a:xfrm>
            <a:off x="6096000" y="1231900"/>
            <a:ext cx="0" cy="48974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hart Placeholder 19">
            <a:extLst>
              <a:ext uri="{FF2B5EF4-FFF2-40B4-BE49-F238E27FC236}">
                <a16:creationId xmlns:a16="http://schemas.microsoft.com/office/drawing/2014/main" id="{6D8C2337-8625-6DE1-496E-3C3C4B16A05C}"/>
              </a:ext>
            </a:extLst>
          </p:cNvPr>
          <p:cNvSpPr>
            <a:spLocks noGrp="1"/>
          </p:cNvSpPr>
          <p:nvPr>
            <p:ph type="chart" sz="quarter" idx="13" hasCustomPrompt="1"/>
          </p:nvPr>
        </p:nvSpPr>
        <p:spPr>
          <a:xfrm>
            <a:off x="574675" y="3894086"/>
            <a:ext cx="5310187" cy="2235251"/>
          </a:xfrm>
        </p:spPr>
        <p:txBody>
          <a:bodyPr bIns="1224000" anchor="ctr"/>
          <a:lstStyle>
            <a:lvl1pPr marL="0" indent="0" algn="ctr">
              <a:buNone/>
              <a:defRPr/>
            </a:lvl1pPr>
          </a:lstStyle>
          <a:p>
            <a:r>
              <a:rPr lang="en-GB"/>
              <a:t>Click to insert chart</a:t>
            </a:r>
          </a:p>
        </p:txBody>
      </p:sp>
      <p:cxnSp>
        <p:nvCxnSpPr>
          <p:cNvPr id="22" name="Straight Connector 21">
            <a:extLst>
              <a:ext uri="{FF2B5EF4-FFF2-40B4-BE49-F238E27FC236}">
                <a16:creationId xmlns:a16="http://schemas.microsoft.com/office/drawing/2014/main" id="{E8317D8A-15F4-EAA6-36F0-4E76A5D3C27F}"/>
              </a:ext>
            </a:extLst>
          </p:cNvPr>
          <p:cNvCxnSpPr>
            <a:cxnSpLocks/>
          </p:cNvCxnSpPr>
          <p:nvPr userDrawn="1"/>
        </p:nvCxnSpPr>
        <p:spPr>
          <a:xfrm>
            <a:off x="574675" y="3676600"/>
            <a:ext cx="53101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Chart Placeholder 19">
            <a:extLst>
              <a:ext uri="{FF2B5EF4-FFF2-40B4-BE49-F238E27FC236}">
                <a16:creationId xmlns:a16="http://schemas.microsoft.com/office/drawing/2014/main" id="{96A086E7-732F-8C16-8802-8F8615BE8F17}"/>
              </a:ext>
            </a:extLst>
          </p:cNvPr>
          <p:cNvSpPr>
            <a:spLocks noGrp="1"/>
          </p:cNvSpPr>
          <p:nvPr>
            <p:ph type="chart" sz="quarter" idx="14" hasCustomPrompt="1"/>
          </p:nvPr>
        </p:nvSpPr>
        <p:spPr>
          <a:xfrm>
            <a:off x="574675" y="1236663"/>
            <a:ext cx="5310187" cy="2235251"/>
          </a:xfrm>
        </p:spPr>
        <p:txBody>
          <a:bodyPr bIns="1224000" anchor="ctr"/>
          <a:lstStyle>
            <a:lvl1pPr marL="0" indent="0" algn="ctr">
              <a:buNone/>
              <a:defRPr/>
            </a:lvl1pPr>
          </a:lstStyle>
          <a:p>
            <a:r>
              <a:rPr lang="en-GB"/>
              <a:t>Click to insert chart</a:t>
            </a:r>
          </a:p>
        </p:txBody>
      </p:sp>
      <p:sp>
        <p:nvSpPr>
          <p:cNvPr id="25" name="Chart Placeholder 19">
            <a:extLst>
              <a:ext uri="{FF2B5EF4-FFF2-40B4-BE49-F238E27FC236}">
                <a16:creationId xmlns:a16="http://schemas.microsoft.com/office/drawing/2014/main" id="{A655B5B4-862D-9142-0FCF-52ED5EF03390}"/>
              </a:ext>
            </a:extLst>
          </p:cNvPr>
          <p:cNvSpPr>
            <a:spLocks noGrp="1"/>
          </p:cNvSpPr>
          <p:nvPr>
            <p:ph type="chart" sz="quarter" idx="15" hasCustomPrompt="1"/>
          </p:nvPr>
        </p:nvSpPr>
        <p:spPr>
          <a:xfrm>
            <a:off x="6302376" y="3894086"/>
            <a:ext cx="5310187" cy="2235251"/>
          </a:xfrm>
        </p:spPr>
        <p:txBody>
          <a:bodyPr bIns="1224000" anchor="ctr"/>
          <a:lstStyle>
            <a:lvl1pPr marL="0" indent="0" algn="ctr">
              <a:buNone/>
              <a:defRPr/>
            </a:lvl1pPr>
          </a:lstStyle>
          <a:p>
            <a:r>
              <a:rPr lang="en-GB"/>
              <a:t>Click to insert chart</a:t>
            </a:r>
          </a:p>
        </p:txBody>
      </p:sp>
      <p:cxnSp>
        <p:nvCxnSpPr>
          <p:cNvPr id="26" name="Straight Connector 25">
            <a:extLst>
              <a:ext uri="{FF2B5EF4-FFF2-40B4-BE49-F238E27FC236}">
                <a16:creationId xmlns:a16="http://schemas.microsoft.com/office/drawing/2014/main" id="{2E29A5A0-4787-9912-AFD0-F01F138CA42B}"/>
              </a:ext>
            </a:extLst>
          </p:cNvPr>
          <p:cNvCxnSpPr>
            <a:cxnSpLocks/>
          </p:cNvCxnSpPr>
          <p:nvPr userDrawn="1"/>
        </p:nvCxnSpPr>
        <p:spPr>
          <a:xfrm>
            <a:off x="6302376" y="3676600"/>
            <a:ext cx="53101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Chart Placeholder 19">
            <a:extLst>
              <a:ext uri="{FF2B5EF4-FFF2-40B4-BE49-F238E27FC236}">
                <a16:creationId xmlns:a16="http://schemas.microsoft.com/office/drawing/2014/main" id="{53987322-2691-1389-0FE0-5ECE22A6F9EE}"/>
              </a:ext>
            </a:extLst>
          </p:cNvPr>
          <p:cNvSpPr>
            <a:spLocks noGrp="1"/>
          </p:cNvSpPr>
          <p:nvPr>
            <p:ph type="chart" sz="quarter" idx="16" hasCustomPrompt="1"/>
          </p:nvPr>
        </p:nvSpPr>
        <p:spPr>
          <a:xfrm>
            <a:off x="6302376" y="1236663"/>
            <a:ext cx="5310187" cy="2235251"/>
          </a:xfrm>
        </p:spPr>
        <p:txBody>
          <a:bodyPr bIns="1224000" anchor="ctr"/>
          <a:lstStyle>
            <a:lvl1pPr marL="0" indent="0" algn="ctr">
              <a:buNone/>
              <a:defRPr/>
            </a:lvl1pPr>
          </a:lstStyle>
          <a:p>
            <a:r>
              <a:rPr lang="en-GB"/>
              <a:t>Click to insert chart</a:t>
            </a:r>
          </a:p>
        </p:txBody>
      </p:sp>
    </p:spTree>
    <p:extLst>
      <p:ext uri="{BB962C8B-B14F-4D97-AF65-F5344CB8AC3E}">
        <p14:creationId xmlns:p14="http://schemas.microsoft.com/office/powerpoint/2010/main" val="1799375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6C07-6758-1D2C-60B1-6D266833D27C}"/>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E68743F1-9A3E-1267-3068-E915517B7A4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0DA7A8F9-3B84-3B10-A2C1-A5603E43A03D}"/>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10" name="Text Placeholder 9">
            <a:extLst>
              <a:ext uri="{FF2B5EF4-FFF2-40B4-BE49-F238E27FC236}">
                <a16:creationId xmlns:a16="http://schemas.microsoft.com/office/drawing/2014/main" id="{33E1BA7B-C54E-6625-0635-BF68E7324DE2}"/>
              </a:ext>
            </a:extLst>
          </p:cNvPr>
          <p:cNvSpPr>
            <a:spLocks noGrp="1"/>
          </p:cNvSpPr>
          <p:nvPr>
            <p:ph type="body" sz="quarter" idx="15" hasCustomPrompt="1"/>
          </p:nvPr>
        </p:nvSpPr>
        <p:spPr>
          <a:xfrm>
            <a:off x="573088" y="1231899"/>
            <a:ext cx="3536950" cy="682625"/>
          </a:xfrm>
          <a:solidFill>
            <a:schemeClr val="bg1"/>
          </a:solidFill>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11" name="Text Placeholder 9">
            <a:extLst>
              <a:ext uri="{FF2B5EF4-FFF2-40B4-BE49-F238E27FC236}">
                <a16:creationId xmlns:a16="http://schemas.microsoft.com/office/drawing/2014/main" id="{4E302481-5691-6764-1788-B280990B6EB9}"/>
              </a:ext>
            </a:extLst>
          </p:cNvPr>
          <p:cNvSpPr>
            <a:spLocks noGrp="1"/>
          </p:cNvSpPr>
          <p:nvPr>
            <p:ph type="body" sz="quarter" idx="16" hasCustomPrompt="1"/>
          </p:nvPr>
        </p:nvSpPr>
        <p:spPr>
          <a:xfrm>
            <a:off x="4327525" y="1231899"/>
            <a:ext cx="3536950" cy="682625"/>
          </a:xfrm>
          <a:solidFill>
            <a:schemeClr val="bg1"/>
          </a:solidFill>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12" name="Text Placeholder 9">
            <a:extLst>
              <a:ext uri="{FF2B5EF4-FFF2-40B4-BE49-F238E27FC236}">
                <a16:creationId xmlns:a16="http://schemas.microsoft.com/office/drawing/2014/main" id="{B4984C67-5D23-85CD-1FC1-6EB6D349BD0B}"/>
              </a:ext>
            </a:extLst>
          </p:cNvPr>
          <p:cNvSpPr>
            <a:spLocks noGrp="1"/>
          </p:cNvSpPr>
          <p:nvPr>
            <p:ph type="body" sz="quarter" idx="17" hasCustomPrompt="1"/>
          </p:nvPr>
        </p:nvSpPr>
        <p:spPr>
          <a:xfrm>
            <a:off x="8079581" y="1231899"/>
            <a:ext cx="3536950" cy="682625"/>
          </a:xfrm>
          <a:solidFill>
            <a:schemeClr val="bg1"/>
          </a:solidFill>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20" name="Text Placeholder 19">
            <a:extLst>
              <a:ext uri="{FF2B5EF4-FFF2-40B4-BE49-F238E27FC236}">
                <a16:creationId xmlns:a16="http://schemas.microsoft.com/office/drawing/2014/main" id="{1F3CB9B0-724E-CF8B-F7D8-9E4CC0AF4D95}"/>
              </a:ext>
            </a:extLst>
          </p:cNvPr>
          <p:cNvSpPr>
            <a:spLocks noGrp="1"/>
          </p:cNvSpPr>
          <p:nvPr>
            <p:ph type="body" sz="quarter" idx="21" hasCustomPrompt="1"/>
          </p:nvPr>
        </p:nvSpPr>
        <p:spPr>
          <a:xfrm>
            <a:off x="573088" y="2124076"/>
            <a:ext cx="3536950" cy="4005262"/>
          </a:xfrm>
        </p:spPr>
        <p:txBody>
          <a:bodyPr>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sp>
        <p:nvSpPr>
          <p:cNvPr id="23" name="Text Placeholder 19">
            <a:extLst>
              <a:ext uri="{FF2B5EF4-FFF2-40B4-BE49-F238E27FC236}">
                <a16:creationId xmlns:a16="http://schemas.microsoft.com/office/drawing/2014/main" id="{FA6C9261-BA42-2B11-46C3-4374D2AA3A84}"/>
              </a:ext>
            </a:extLst>
          </p:cNvPr>
          <p:cNvSpPr>
            <a:spLocks noGrp="1"/>
          </p:cNvSpPr>
          <p:nvPr>
            <p:ph type="body" sz="quarter" idx="22" hasCustomPrompt="1"/>
          </p:nvPr>
        </p:nvSpPr>
        <p:spPr>
          <a:xfrm>
            <a:off x="4327525" y="2124076"/>
            <a:ext cx="3536950" cy="4005262"/>
          </a:xfrm>
        </p:spPr>
        <p:txBody>
          <a:bodyPr>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sp>
        <p:nvSpPr>
          <p:cNvPr id="24" name="Text Placeholder 19">
            <a:extLst>
              <a:ext uri="{FF2B5EF4-FFF2-40B4-BE49-F238E27FC236}">
                <a16:creationId xmlns:a16="http://schemas.microsoft.com/office/drawing/2014/main" id="{A6C1B906-8EF1-6282-801F-1D644C356401}"/>
              </a:ext>
            </a:extLst>
          </p:cNvPr>
          <p:cNvSpPr>
            <a:spLocks noGrp="1"/>
          </p:cNvSpPr>
          <p:nvPr>
            <p:ph type="body" sz="quarter" idx="23" hasCustomPrompt="1"/>
          </p:nvPr>
        </p:nvSpPr>
        <p:spPr>
          <a:xfrm>
            <a:off x="8079581" y="2124076"/>
            <a:ext cx="3536950" cy="4005262"/>
          </a:xfrm>
        </p:spPr>
        <p:txBody>
          <a:bodyPr>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cxnSp>
        <p:nvCxnSpPr>
          <p:cNvPr id="6" name="Straight Connector 5">
            <a:extLst>
              <a:ext uri="{FF2B5EF4-FFF2-40B4-BE49-F238E27FC236}">
                <a16:creationId xmlns:a16="http://schemas.microsoft.com/office/drawing/2014/main" id="{25F32316-ABE1-1A85-1769-2DA59C14CB9E}"/>
              </a:ext>
            </a:extLst>
          </p:cNvPr>
          <p:cNvCxnSpPr/>
          <p:nvPr userDrawn="1"/>
        </p:nvCxnSpPr>
        <p:spPr>
          <a:xfrm>
            <a:off x="573088" y="1914524"/>
            <a:ext cx="3536950" cy="0"/>
          </a:xfrm>
          <a:prstGeom prst="line">
            <a:avLst/>
          </a:prstGeom>
          <a:ln w="6350">
            <a:solidFill>
              <a:schemeClr val="accent1"/>
            </a:solidFill>
          </a:ln>
        </p:spPr>
      </p:cxnSp>
      <p:cxnSp>
        <p:nvCxnSpPr>
          <p:cNvPr id="7" name="Straight Connector 6">
            <a:extLst>
              <a:ext uri="{FF2B5EF4-FFF2-40B4-BE49-F238E27FC236}">
                <a16:creationId xmlns:a16="http://schemas.microsoft.com/office/drawing/2014/main" id="{491470AF-2CA3-FCFC-22CA-93A1BB000E5A}"/>
              </a:ext>
            </a:extLst>
          </p:cNvPr>
          <p:cNvCxnSpPr/>
          <p:nvPr userDrawn="1"/>
        </p:nvCxnSpPr>
        <p:spPr>
          <a:xfrm>
            <a:off x="4327525" y="1914524"/>
            <a:ext cx="3536950" cy="0"/>
          </a:xfrm>
          <a:prstGeom prst="line">
            <a:avLst/>
          </a:prstGeom>
          <a:ln w="6350">
            <a:solidFill>
              <a:schemeClr val="accent1"/>
            </a:solidFill>
          </a:ln>
        </p:spPr>
      </p:cxnSp>
      <p:cxnSp>
        <p:nvCxnSpPr>
          <p:cNvPr id="8" name="Straight Connector 7">
            <a:extLst>
              <a:ext uri="{FF2B5EF4-FFF2-40B4-BE49-F238E27FC236}">
                <a16:creationId xmlns:a16="http://schemas.microsoft.com/office/drawing/2014/main" id="{59C0BCE5-ED74-B6D1-BFC7-850509FE851F}"/>
              </a:ext>
            </a:extLst>
          </p:cNvPr>
          <p:cNvCxnSpPr/>
          <p:nvPr userDrawn="1"/>
        </p:nvCxnSpPr>
        <p:spPr>
          <a:xfrm>
            <a:off x="8079581" y="1914524"/>
            <a:ext cx="3536950" cy="0"/>
          </a:xfrm>
          <a:prstGeom prst="line">
            <a:avLst/>
          </a:prstGeom>
          <a:ln w="6350">
            <a:solidFill>
              <a:schemeClr val="accent1"/>
            </a:solidFill>
          </a:ln>
        </p:spPr>
      </p:cxnSp>
    </p:spTree>
    <p:extLst>
      <p:ext uri="{BB962C8B-B14F-4D97-AF65-F5344CB8AC3E}">
        <p14:creationId xmlns:p14="http://schemas.microsoft.com/office/powerpoint/2010/main" val="389613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6C07-6758-1D2C-60B1-6D266833D27C}"/>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E68743F1-9A3E-1267-3068-E915517B7A4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0DA7A8F9-3B84-3B10-A2C1-A5603E43A03D}"/>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10" name="Text Placeholder 9">
            <a:extLst>
              <a:ext uri="{FF2B5EF4-FFF2-40B4-BE49-F238E27FC236}">
                <a16:creationId xmlns:a16="http://schemas.microsoft.com/office/drawing/2014/main" id="{33E1BA7B-C54E-6625-0635-BF68E7324DE2}"/>
              </a:ext>
            </a:extLst>
          </p:cNvPr>
          <p:cNvSpPr>
            <a:spLocks noGrp="1"/>
          </p:cNvSpPr>
          <p:nvPr>
            <p:ph type="body" sz="quarter" idx="15" hasCustomPrompt="1"/>
          </p:nvPr>
        </p:nvSpPr>
        <p:spPr>
          <a:xfrm>
            <a:off x="573088" y="1231899"/>
            <a:ext cx="3536950" cy="682625"/>
          </a:xfrm>
          <a:solidFill>
            <a:schemeClr val="bg1"/>
          </a:solidFill>
          <a:ln w="6350">
            <a:solidFill>
              <a:schemeClr val="accent1"/>
            </a:solidFill>
          </a:ln>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11" name="Text Placeholder 9">
            <a:extLst>
              <a:ext uri="{FF2B5EF4-FFF2-40B4-BE49-F238E27FC236}">
                <a16:creationId xmlns:a16="http://schemas.microsoft.com/office/drawing/2014/main" id="{4E302481-5691-6764-1788-B280990B6EB9}"/>
              </a:ext>
            </a:extLst>
          </p:cNvPr>
          <p:cNvSpPr>
            <a:spLocks noGrp="1"/>
          </p:cNvSpPr>
          <p:nvPr>
            <p:ph type="body" sz="quarter" idx="16" hasCustomPrompt="1"/>
          </p:nvPr>
        </p:nvSpPr>
        <p:spPr>
          <a:xfrm>
            <a:off x="4327525" y="1231899"/>
            <a:ext cx="3536950" cy="682625"/>
          </a:xfrm>
          <a:solidFill>
            <a:schemeClr val="bg1"/>
          </a:solidFill>
          <a:ln w="6350">
            <a:solidFill>
              <a:schemeClr val="accent1"/>
            </a:solidFill>
          </a:ln>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12" name="Text Placeholder 9">
            <a:extLst>
              <a:ext uri="{FF2B5EF4-FFF2-40B4-BE49-F238E27FC236}">
                <a16:creationId xmlns:a16="http://schemas.microsoft.com/office/drawing/2014/main" id="{B4984C67-5D23-85CD-1FC1-6EB6D349BD0B}"/>
              </a:ext>
            </a:extLst>
          </p:cNvPr>
          <p:cNvSpPr>
            <a:spLocks noGrp="1"/>
          </p:cNvSpPr>
          <p:nvPr>
            <p:ph type="body" sz="quarter" idx="17" hasCustomPrompt="1"/>
          </p:nvPr>
        </p:nvSpPr>
        <p:spPr>
          <a:xfrm>
            <a:off x="8079581" y="1231899"/>
            <a:ext cx="3536950" cy="682625"/>
          </a:xfrm>
          <a:solidFill>
            <a:schemeClr val="bg1"/>
          </a:solidFill>
          <a:ln w="6350">
            <a:solidFill>
              <a:schemeClr val="accent1"/>
            </a:solidFill>
          </a:ln>
        </p:spPr>
        <p:txBody>
          <a:bodyPr anchor="ctr">
            <a:normAutofit/>
          </a:bodyPr>
          <a:lstStyle>
            <a:lvl1pPr marL="0" indent="0" algn="ctr">
              <a:buNone/>
              <a:defRPr sz="1800" b="0">
                <a:solidFill>
                  <a:schemeClr val="tx1"/>
                </a:solidFill>
              </a:defRPr>
            </a:lvl1pPr>
            <a:lvl2pPr marL="442912" indent="0">
              <a:buNone/>
              <a:defRPr/>
            </a:lvl2pPr>
            <a:lvl3pPr marL="895350" indent="0">
              <a:buNone/>
              <a:defRPr/>
            </a:lvl3pPr>
            <a:lvl4pPr marL="1347787" indent="0">
              <a:buNone/>
              <a:defRPr/>
            </a:lvl4pPr>
            <a:lvl5pPr marL="1790700" indent="0">
              <a:buNone/>
              <a:defRPr/>
            </a:lvl5pPr>
          </a:lstStyle>
          <a:p>
            <a:pPr lvl="0"/>
            <a:r>
              <a:rPr lang="en-US"/>
              <a:t>Heading (1 line)</a:t>
            </a:r>
          </a:p>
        </p:txBody>
      </p:sp>
      <p:sp>
        <p:nvSpPr>
          <p:cNvPr id="20" name="Text Placeholder 19">
            <a:extLst>
              <a:ext uri="{FF2B5EF4-FFF2-40B4-BE49-F238E27FC236}">
                <a16:creationId xmlns:a16="http://schemas.microsoft.com/office/drawing/2014/main" id="{1F3CB9B0-724E-CF8B-F7D8-9E4CC0AF4D95}"/>
              </a:ext>
            </a:extLst>
          </p:cNvPr>
          <p:cNvSpPr>
            <a:spLocks noGrp="1"/>
          </p:cNvSpPr>
          <p:nvPr>
            <p:ph type="body" sz="quarter" idx="21" hasCustomPrompt="1"/>
          </p:nvPr>
        </p:nvSpPr>
        <p:spPr>
          <a:xfrm>
            <a:off x="573088" y="1914524"/>
            <a:ext cx="3536950" cy="4214814"/>
          </a:xfrm>
          <a:ln w="6350">
            <a:solidFill>
              <a:schemeClr val="accent1"/>
            </a:solidFill>
          </a:ln>
        </p:spPr>
        <p:txBody>
          <a:bodyPr lIns="108000" tIns="108000" rIns="108000" bIns="108000">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sp>
        <p:nvSpPr>
          <p:cNvPr id="23" name="Text Placeholder 19">
            <a:extLst>
              <a:ext uri="{FF2B5EF4-FFF2-40B4-BE49-F238E27FC236}">
                <a16:creationId xmlns:a16="http://schemas.microsoft.com/office/drawing/2014/main" id="{FA6C9261-BA42-2B11-46C3-4374D2AA3A84}"/>
              </a:ext>
            </a:extLst>
          </p:cNvPr>
          <p:cNvSpPr>
            <a:spLocks noGrp="1"/>
          </p:cNvSpPr>
          <p:nvPr>
            <p:ph type="body" sz="quarter" idx="22" hasCustomPrompt="1"/>
          </p:nvPr>
        </p:nvSpPr>
        <p:spPr>
          <a:xfrm>
            <a:off x="4327525" y="1914524"/>
            <a:ext cx="3536950" cy="4214814"/>
          </a:xfrm>
          <a:ln w="6350">
            <a:solidFill>
              <a:schemeClr val="accent1"/>
            </a:solidFill>
          </a:ln>
        </p:spPr>
        <p:txBody>
          <a:bodyPr lIns="108000" tIns="108000" rIns="108000" bIns="108000">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sp>
        <p:nvSpPr>
          <p:cNvPr id="24" name="Text Placeholder 19">
            <a:extLst>
              <a:ext uri="{FF2B5EF4-FFF2-40B4-BE49-F238E27FC236}">
                <a16:creationId xmlns:a16="http://schemas.microsoft.com/office/drawing/2014/main" id="{A6C1B906-8EF1-6282-801F-1D644C356401}"/>
              </a:ext>
            </a:extLst>
          </p:cNvPr>
          <p:cNvSpPr>
            <a:spLocks noGrp="1"/>
          </p:cNvSpPr>
          <p:nvPr>
            <p:ph type="body" sz="quarter" idx="23" hasCustomPrompt="1"/>
          </p:nvPr>
        </p:nvSpPr>
        <p:spPr>
          <a:xfrm>
            <a:off x="8079581" y="1914524"/>
            <a:ext cx="3536950" cy="4214814"/>
          </a:xfrm>
          <a:ln w="6350">
            <a:solidFill>
              <a:schemeClr val="accent1"/>
            </a:solidFill>
          </a:ln>
        </p:spPr>
        <p:txBody>
          <a:bodyPr lIns="108000" tIns="108000" rIns="108000" bIns="108000">
            <a:normAutofit/>
          </a:bodyPr>
          <a:lstStyle>
            <a:lvl1pPr marL="0" indent="0">
              <a:buNone/>
              <a:defRPr sz="1200"/>
            </a:lvl1pPr>
            <a:lvl2pPr marL="442912" indent="0">
              <a:buNone/>
              <a:defRPr sz="1200"/>
            </a:lvl2pPr>
            <a:lvl3pPr marL="895350" indent="0">
              <a:buNone/>
              <a:defRPr sz="1200"/>
            </a:lvl3pPr>
            <a:lvl4pPr marL="1347787" indent="0">
              <a:buNone/>
              <a:defRPr sz="1200"/>
            </a:lvl4pPr>
            <a:lvl5pPr marL="1790700" indent="0">
              <a:buNone/>
              <a:defRPr sz="1200"/>
            </a:lvl5pPr>
          </a:lstStyle>
          <a:p>
            <a:pPr lvl="0"/>
            <a:r>
              <a:rPr lang="en-US"/>
              <a:t>Click to add text</a:t>
            </a:r>
          </a:p>
        </p:txBody>
      </p:sp>
    </p:spTree>
    <p:extLst>
      <p:ext uri="{BB962C8B-B14F-4D97-AF65-F5344CB8AC3E}">
        <p14:creationId xmlns:p14="http://schemas.microsoft.com/office/powerpoint/2010/main" val="1562318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se Study Slide - Option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A0CD6A9-02DE-0A0D-F6C0-082E76A40C68}"/>
              </a:ext>
            </a:extLst>
          </p:cNvPr>
          <p:cNvSpPr>
            <a:spLocks noGrp="1"/>
          </p:cNvSpPr>
          <p:nvPr>
            <p:ph type="pic" sz="quarter" idx="12" hasCustomPrompt="1"/>
          </p:nvPr>
        </p:nvSpPr>
        <p:spPr>
          <a:xfrm>
            <a:off x="0" y="0"/>
            <a:ext cx="12192000" cy="2469823"/>
          </a:xfrm>
          <a:solidFill>
            <a:schemeClr val="accent1"/>
          </a:solidFill>
        </p:spPr>
        <p:txBody>
          <a:bodyPr tIns="540000"/>
          <a:lstStyle>
            <a:lvl1pPr marL="0" indent="0" algn="ctr">
              <a:buNone/>
              <a:defRPr/>
            </a:lvl1pPr>
          </a:lstStyle>
          <a:p>
            <a:r>
              <a:rPr lang="en-GB"/>
              <a:t>Click to insert picture</a:t>
            </a:r>
          </a:p>
        </p:txBody>
      </p:sp>
      <p:sp>
        <p:nvSpPr>
          <p:cNvPr id="2" name="Title 1">
            <a:extLst>
              <a:ext uri="{FF2B5EF4-FFF2-40B4-BE49-F238E27FC236}">
                <a16:creationId xmlns:a16="http://schemas.microsoft.com/office/drawing/2014/main" id="{A6F96C07-6758-1D2C-60B1-6D266833D27C}"/>
              </a:ext>
            </a:extLst>
          </p:cNvPr>
          <p:cNvSpPr>
            <a:spLocks noGrp="1"/>
          </p:cNvSpPr>
          <p:nvPr>
            <p:ph type="title"/>
          </p:nvPr>
        </p:nvSpPr>
        <p:spPr>
          <a:xfrm>
            <a:off x="574674" y="1977796"/>
            <a:ext cx="11039475" cy="292100"/>
          </a:xfrm>
        </p:spPr>
        <p:txBody>
          <a:bodyPr/>
          <a:lstStyle>
            <a:lvl1pPr>
              <a:defRPr sz="2800" cap="all" baseline="0">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E68743F1-9A3E-1267-3068-E915517B7A4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0DA7A8F9-3B84-3B10-A2C1-A5603E43A03D}"/>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7" name="Rectangle 6">
            <a:extLst>
              <a:ext uri="{FF2B5EF4-FFF2-40B4-BE49-F238E27FC236}">
                <a16:creationId xmlns:a16="http://schemas.microsoft.com/office/drawing/2014/main" id="{CE1EA0DE-68D7-6E61-E28A-50E68932BC5D}"/>
              </a:ext>
            </a:extLst>
          </p:cNvPr>
          <p:cNvSpPr/>
          <p:nvPr userDrawn="1"/>
        </p:nvSpPr>
        <p:spPr>
          <a:xfrm>
            <a:off x="579439" y="4424363"/>
            <a:ext cx="11031535" cy="1704975"/>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defTabSz="228600"/>
            <a:endParaRPr lang="en-GB" sz="1600" err="1">
              <a:solidFill>
                <a:schemeClr val="tx1"/>
              </a:solidFill>
            </a:endParaRPr>
          </a:p>
        </p:txBody>
      </p:sp>
      <p:grpSp>
        <p:nvGrpSpPr>
          <p:cNvPr id="22" name="Group 21">
            <a:extLst>
              <a:ext uri="{FF2B5EF4-FFF2-40B4-BE49-F238E27FC236}">
                <a16:creationId xmlns:a16="http://schemas.microsoft.com/office/drawing/2014/main" id="{0FEB974C-9905-CD56-5238-5626CDCBA534}"/>
              </a:ext>
            </a:extLst>
          </p:cNvPr>
          <p:cNvGrpSpPr/>
          <p:nvPr userDrawn="1"/>
        </p:nvGrpSpPr>
        <p:grpSpPr>
          <a:xfrm>
            <a:off x="4322128" y="4424363"/>
            <a:ext cx="3750473" cy="1704975"/>
            <a:chOff x="4110827" y="4443152"/>
            <a:chExt cx="3750473" cy="1686186"/>
          </a:xfrm>
        </p:grpSpPr>
        <p:cxnSp>
          <p:nvCxnSpPr>
            <p:cNvPr id="25" name="Straight Connector 24">
              <a:extLst>
                <a:ext uri="{FF2B5EF4-FFF2-40B4-BE49-F238E27FC236}">
                  <a16:creationId xmlns:a16="http://schemas.microsoft.com/office/drawing/2014/main" id="{AA17D6DC-4AC4-638F-E5CD-1ABB9AC5B132}"/>
                </a:ext>
              </a:extLst>
            </p:cNvPr>
            <p:cNvCxnSpPr/>
            <p:nvPr/>
          </p:nvCxnSpPr>
          <p:spPr>
            <a:xfrm>
              <a:off x="4110827" y="4443152"/>
              <a:ext cx="0" cy="1686186"/>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A96762F-06C8-1938-B5E1-39164479E4B2}"/>
                </a:ext>
              </a:extLst>
            </p:cNvPr>
            <p:cNvCxnSpPr/>
            <p:nvPr/>
          </p:nvCxnSpPr>
          <p:spPr>
            <a:xfrm>
              <a:off x="7861300" y="4443152"/>
              <a:ext cx="0" cy="1686186"/>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9" name="Straight Connector 28">
            <a:extLst>
              <a:ext uri="{FF2B5EF4-FFF2-40B4-BE49-F238E27FC236}">
                <a16:creationId xmlns:a16="http://schemas.microsoft.com/office/drawing/2014/main" id="{FCC28A45-7F79-6DAB-E9D9-AD578D52DEF5}"/>
              </a:ext>
            </a:extLst>
          </p:cNvPr>
          <p:cNvCxnSpPr>
            <a:cxnSpLocks/>
          </p:cNvCxnSpPr>
          <p:nvPr userDrawn="1"/>
        </p:nvCxnSpPr>
        <p:spPr>
          <a:xfrm>
            <a:off x="573088"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F491C0E6-0C84-CD28-48DB-76C243476B1A}"/>
              </a:ext>
            </a:extLst>
          </p:cNvPr>
          <p:cNvCxnSpPr>
            <a:cxnSpLocks/>
          </p:cNvCxnSpPr>
          <p:nvPr userDrawn="1"/>
        </p:nvCxnSpPr>
        <p:spPr>
          <a:xfrm>
            <a:off x="4322128"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BCB10ED1-BE6B-B007-BA8C-D6EC07D7B071}"/>
              </a:ext>
            </a:extLst>
          </p:cNvPr>
          <p:cNvCxnSpPr>
            <a:cxnSpLocks/>
          </p:cNvCxnSpPr>
          <p:nvPr userDrawn="1"/>
        </p:nvCxnSpPr>
        <p:spPr>
          <a:xfrm>
            <a:off x="8079427" y="3116580"/>
            <a:ext cx="3536950" cy="0"/>
          </a:xfrm>
          <a:prstGeom prst="lin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33" name="Text Placeholder 32">
            <a:extLst>
              <a:ext uri="{FF2B5EF4-FFF2-40B4-BE49-F238E27FC236}">
                <a16:creationId xmlns:a16="http://schemas.microsoft.com/office/drawing/2014/main" id="{0633C582-220C-8263-2D80-1D954423AFD5}"/>
              </a:ext>
            </a:extLst>
          </p:cNvPr>
          <p:cNvSpPr>
            <a:spLocks noGrp="1"/>
          </p:cNvSpPr>
          <p:nvPr>
            <p:ph type="body" sz="quarter" idx="13" hasCustomPrompt="1"/>
          </p:nvPr>
        </p:nvSpPr>
        <p:spPr>
          <a:xfrm>
            <a:off x="579438"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Customer Name</a:t>
            </a:r>
            <a:endParaRPr lang="en-GB"/>
          </a:p>
        </p:txBody>
      </p:sp>
      <p:sp>
        <p:nvSpPr>
          <p:cNvPr id="34" name="Text Placeholder 32">
            <a:extLst>
              <a:ext uri="{FF2B5EF4-FFF2-40B4-BE49-F238E27FC236}">
                <a16:creationId xmlns:a16="http://schemas.microsoft.com/office/drawing/2014/main" id="{5155FCFE-E6FB-BDB8-6BD8-2A9AB3E3A8AB}"/>
              </a:ext>
            </a:extLst>
          </p:cNvPr>
          <p:cNvSpPr>
            <a:spLocks noGrp="1"/>
          </p:cNvSpPr>
          <p:nvPr>
            <p:ph type="body" sz="quarter" idx="14" hasCustomPrompt="1"/>
          </p:nvPr>
        </p:nvSpPr>
        <p:spPr>
          <a:xfrm>
            <a:off x="4330704"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Partner</a:t>
            </a:r>
          </a:p>
        </p:txBody>
      </p:sp>
      <p:sp>
        <p:nvSpPr>
          <p:cNvPr id="36" name="Text Placeholder 32">
            <a:extLst>
              <a:ext uri="{FF2B5EF4-FFF2-40B4-BE49-F238E27FC236}">
                <a16:creationId xmlns:a16="http://schemas.microsoft.com/office/drawing/2014/main" id="{81B2732C-94D2-F620-45EC-75DDC5A8DBAD}"/>
              </a:ext>
            </a:extLst>
          </p:cNvPr>
          <p:cNvSpPr>
            <a:spLocks noGrp="1"/>
          </p:cNvSpPr>
          <p:nvPr>
            <p:ph type="body" sz="quarter" idx="15" hasCustomPrompt="1"/>
          </p:nvPr>
        </p:nvSpPr>
        <p:spPr>
          <a:xfrm>
            <a:off x="8081967" y="2674620"/>
            <a:ext cx="3530596" cy="334246"/>
          </a:xfrm>
        </p:spPr>
        <p:txBody>
          <a:bodyPr anchor="ctr"/>
          <a:lstStyle>
            <a:lvl1pPr marL="0" indent="0">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Program Overview</a:t>
            </a:r>
          </a:p>
        </p:txBody>
      </p:sp>
      <p:sp>
        <p:nvSpPr>
          <p:cNvPr id="37" name="Text Placeholder 32">
            <a:extLst>
              <a:ext uri="{FF2B5EF4-FFF2-40B4-BE49-F238E27FC236}">
                <a16:creationId xmlns:a16="http://schemas.microsoft.com/office/drawing/2014/main" id="{861A3650-57F8-DADB-5561-BE55CF01F764}"/>
              </a:ext>
            </a:extLst>
          </p:cNvPr>
          <p:cNvSpPr>
            <a:spLocks noGrp="1"/>
          </p:cNvSpPr>
          <p:nvPr>
            <p:ph type="body" sz="quarter" idx="16" hasCustomPrompt="1"/>
          </p:nvPr>
        </p:nvSpPr>
        <p:spPr>
          <a:xfrm>
            <a:off x="579438"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38" name="Text Placeholder 32">
            <a:extLst>
              <a:ext uri="{FF2B5EF4-FFF2-40B4-BE49-F238E27FC236}">
                <a16:creationId xmlns:a16="http://schemas.microsoft.com/office/drawing/2014/main" id="{EA6AB28D-D099-804C-4F45-435EC2492167}"/>
              </a:ext>
            </a:extLst>
          </p:cNvPr>
          <p:cNvSpPr>
            <a:spLocks noGrp="1"/>
          </p:cNvSpPr>
          <p:nvPr>
            <p:ph type="body" sz="quarter" idx="17" hasCustomPrompt="1"/>
          </p:nvPr>
        </p:nvSpPr>
        <p:spPr>
          <a:xfrm>
            <a:off x="4330704"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39" name="Text Placeholder 32">
            <a:extLst>
              <a:ext uri="{FF2B5EF4-FFF2-40B4-BE49-F238E27FC236}">
                <a16:creationId xmlns:a16="http://schemas.microsoft.com/office/drawing/2014/main" id="{AAD13E1E-428B-CA59-BDD2-9417C3B5B50F}"/>
              </a:ext>
            </a:extLst>
          </p:cNvPr>
          <p:cNvSpPr>
            <a:spLocks noGrp="1"/>
          </p:cNvSpPr>
          <p:nvPr>
            <p:ph type="body" sz="quarter" idx="18" hasCustomPrompt="1"/>
          </p:nvPr>
        </p:nvSpPr>
        <p:spPr>
          <a:xfrm>
            <a:off x="8081967" y="3165971"/>
            <a:ext cx="3530596" cy="1058461"/>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40" name="Text Placeholder 32">
            <a:extLst>
              <a:ext uri="{FF2B5EF4-FFF2-40B4-BE49-F238E27FC236}">
                <a16:creationId xmlns:a16="http://schemas.microsoft.com/office/drawing/2014/main" id="{A5DE93A0-1D6B-CB43-F3D0-0473FE7F39D6}"/>
              </a:ext>
            </a:extLst>
          </p:cNvPr>
          <p:cNvSpPr>
            <a:spLocks noGrp="1"/>
          </p:cNvSpPr>
          <p:nvPr>
            <p:ph type="body" sz="quarter" idx="19" hasCustomPrompt="1"/>
          </p:nvPr>
        </p:nvSpPr>
        <p:spPr>
          <a:xfrm>
            <a:off x="790576" y="4579620"/>
            <a:ext cx="3118482" cy="264996"/>
          </a:xfrm>
        </p:spPr>
        <p:txBody>
          <a:bodyPr anchor="ctr">
            <a:normAutofit/>
          </a:bodyPr>
          <a:lstStyle>
            <a:lvl1pPr marL="0" indent="0">
              <a:buNone/>
              <a:defRPr sz="14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CHALLENGE</a:t>
            </a:r>
            <a:endParaRPr lang="en-GB"/>
          </a:p>
        </p:txBody>
      </p:sp>
      <p:sp>
        <p:nvSpPr>
          <p:cNvPr id="41" name="Text Placeholder 32">
            <a:extLst>
              <a:ext uri="{FF2B5EF4-FFF2-40B4-BE49-F238E27FC236}">
                <a16:creationId xmlns:a16="http://schemas.microsoft.com/office/drawing/2014/main" id="{FED56BB4-D45E-8504-461D-CB741C13A08E}"/>
              </a:ext>
            </a:extLst>
          </p:cNvPr>
          <p:cNvSpPr>
            <a:spLocks noGrp="1"/>
          </p:cNvSpPr>
          <p:nvPr>
            <p:ph type="body" sz="quarter" idx="20" hasCustomPrompt="1"/>
          </p:nvPr>
        </p:nvSpPr>
        <p:spPr>
          <a:xfrm>
            <a:off x="4531996" y="4579620"/>
            <a:ext cx="3118482" cy="264996"/>
          </a:xfrm>
        </p:spPr>
        <p:txBody>
          <a:bodyPr anchor="ctr">
            <a:normAutofit/>
          </a:bodyPr>
          <a:lstStyle>
            <a:lvl1pPr marL="0" indent="0">
              <a:buNone/>
              <a:defRPr sz="14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SOLUTION</a:t>
            </a:r>
            <a:endParaRPr lang="en-GB"/>
          </a:p>
        </p:txBody>
      </p:sp>
      <p:sp>
        <p:nvSpPr>
          <p:cNvPr id="42" name="Text Placeholder 32">
            <a:extLst>
              <a:ext uri="{FF2B5EF4-FFF2-40B4-BE49-F238E27FC236}">
                <a16:creationId xmlns:a16="http://schemas.microsoft.com/office/drawing/2014/main" id="{0AE6EA49-EE00-0A11-8182-E64C06B40597}"/>
              </a:ext>
            </a:extLst>
          </p:cNvPr>
          <p:cNvSpPr>
            <a:spLocks noGrp="1"/>
          </p:cNvSpPr>
          <p:nvPr>
            <p:ph type="body" sz="quarter" idx="21" hasCustomPrompt="1"/>
          </p:nvPr>
        </p:nvSpPr>
        <p:spPr>
          <a:xfrm>
            <a:off x="8281036" y="4579620"/>
            <a:ext cx="3118482" cy="264996"/>
          </a:xfrm>
        </p:spPr>
        <p:txBody>
          <a:bodyPr anchor="ctr">
            <a:normAutofit/>
          </a:bodyPr>
          <a:lstStyle>
            <a:lvl1pPr marL="0" indent="0">
              <a:buNone/>
              <a:defRPr sz="14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IMPACT</a:t>
            </a:r>
            <a:endParaRPr lang="en-GB"/>
          </a:p>
        </p:txBody>
      </p:sp>
      <p:sp>
        <p:nvSpPr>
          <p:cNvPr id="43" name="Text Placeholder 32">
            <a:extLst>
              <a:ext uri="{FF2B5EF4-FFF2-40B4-BE49-F238E27FC236}">
                <a16:creationId xmlns:a16="http://schemas.microsoft.com/office/drawing/2014/main" id="{0B7D2FED-C601-DFF7-234C-7941CFC4A04C}"/>
              </a:ext>
            </a:extLst>
          </p:cNvPr>
          <p:cNvSpPr>
            <a:spLocks noGrp="1"/>
          </p:cNvSpPr>
          <p:nvPr>
            <p:ph type="body" sz="quarter" idx="22" hasCustomPrompt="1"/>
          </p:nvPr>
        </p:nvSpPr>
        <p:spPr>
          <a:xfrm>
            <a:off x="790576" y="4844617"/>
            <a:ext cx="3118482" cy="1124796"/>
          </a:xfrm>
        </p:spPr>
        <p:txBody>
          <a:bodyPr anchor="t">
            <a:normAutofit/>
          </a:bodyPr>
          <a:lstStyle>
            <a:lvl1pPr marL="182563" indent="-182563">
              <a:buFont typeface="Arial" panose="020B0604020202020204" pitchFamily="34" charset="0"/>
              <a:buChar char="•"/>
              <a:defRPr sz="12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44" name="Text Placeholder 32">
            <a:extLst>
              <a:ext uri="{FF2B5EF4-FFF2-40B4-BE49-F238E27FC236}">
                <a16:creationId xmlns:a16="http://schemas.microsoft.com/office/drawing/2014/main" id="{171ED846-1076-78BA-3F15-50F7B1792AC8}"/>
              </a:ext>
            </a:extLst>
          </p:cNvPr>
          <p:cNvSpPr>
            <a:spLocks noGrp="1"/>
          </p:cNvSpPr>
          <p:nvPr>
            <p:ph type="body" sz="quarter" idx="23" hasCustomPrompt="1"/>
          </p:nvPr>
        </p:nvSpPr>
        <p:spPr>
          <a:xfrm>
            <a:off x="4531996" y="4844617"/>
            <a:ext cx="3118482" cy="1124796"/>
          </a:xfrm>
        </p:spPr>
        <p:txBody>
          <a:bodyPr anchor="t">
            <a:normAutofit/>
          </a:bodyPr>
          <a:lstStyle>
            <a:lvl1pPr marL="182563" indent="-182563">
              <a:buFont typeface="Arial" panose="020B0604020202020204" pitchFamily="34" charset="0"/>
              <a:buChar char="•"/>
              <a:defRPr sz="12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45" name="Text Placeholder 32">
            <a:extLst>
              <a:ext uri="{FF2B5EF4-FFF2-40B4-BE49-F238E27FC236}">
                <a16:creationId xmlns:a16="http://schemas.microsoft.com/office/drawing/2014/main" id="{3140DEE1-3701-0AEC-09FD-DC47AAA88B06}"/>
              </a:ext>
            </a:extLst>
          </p:cNvPr>
          <p:cNvSpPr>
            <a:spLocks noGrp="1"/>
          </p:cNvSpPr>
          <p:nvPr>
            <p:ph type="body" sz="quarter" idx="24" hasCustomPrompt="1"/>
          </p:nvPr>
        </p:nvSpPr>
        <p:spPr>
          <a:xfrm>
            <a:off x="8281036" y="4844617"/>
            <a:ext cx="3118482" cy="1124796"/>
          </a:xfrm>
        </p:spPr>
        <p:txBody>
          <a:bodyPr anchor="t">
            <a:normAutofit/>
          </a:bodyPr>
          <a:lstStyle>
            <a:lvl1pPr marL="182563" indent="-182563">
              <a:buFont typeface="Arial" panose="020B0604020202020204" pitchFamily="34" charset="0"/>
              <a:buChar char="•"/>
              <a:defRPr sz="12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Tree>
    <p:extLst>
      <p:ext uri="{BB962C8B-B14F-4D97-AF65-F5344CB8AC3E}">
        <p14:creationId xmlns:p14="http://schemas.microsoft.com/office/powerpoint/2010/main" val="7726636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se Study Slide -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1234F2-C2F9-94E6-55A4-FFDA41734F67}"/>
              </a:ext>
            </a:extLst>
          </p:cNvPr>
          <p:cNvSpPr/>
          <p:nvPr userDrawn="1"/>
        </p:nvSpPr>
        <p:spPr>
          <a:xfrm>
            <a:off x="579439" y="2719388"/>
            <a:ext cx="3530599"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8" name="Rectangle 7">
            <a:extLst>
              <a:ext uri="{FF2B5EF4-FFF2-40B4-BE49-F238E27FC236}">
                <a16:creationId xmlns:a16="http://schemas.microsoft.com/office/drawing/2014/main" id="{CEA55074-4B11-B09F-2E1F-AA8F19604FE3}"/>
              </a:ext>
            </a:extLst>
          </p:cNvPr>
          <p:cNvSpPr/>
          <p:nvPr userDrawn="1"/>
        </p:nvSpPr>
        <p:spPr>
          <a:xfrm>
            <a:off x="579439" y="3049821"/>
            <a:ext cx="3530599" cy="628731"/>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9" name="Rectangle 8">
            <a:extLst>
              <a:ext uri="{FF2B5EF4-FFF2-40B4-BE49-F238E27FC236}">
                <a16:creationId xmlns:a16="http://schemas.microsoft.com/office/drawing/2014/main" id="{1E04B596-4A97-7E36-AC4B-1503BB7B5DB5}"/>
              </a:ext>
            </a:extLst>
          </p:cNvPr>
          <p:cNvSpPr/>
          <p:nvPr userDrawn="1"/>
        </p:nvSpPr>
        <p:spPr>
          <a:xfrm>
            <a:off x="579439" y="3894451"/>
            <a:ext cx="3530599"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F7973A19-09ED-3EF7-868C-64CB24C10DD4}"/>
              </a:ext>
            </a:extLst>
          </p:cNvPr>
          <p:cNvSpPr/>
          <p:nvPr userDrawn="1"/>
        </p:nvSpPr>
        <p:spPr>
          <a:xfrm>
            <a:off x="579439" y="4220122"/>
            <a:ext cx="3530599" cy="1909216"/>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B8901941-FFE1-29DF-4D7E-EB14B0B6A4AA}"/>
              </a:ext>
            </a:extLst>
          </p:cNvPr>
          <p:cNvSpPr/>
          <p:nvPr userDrawn="1"/>
        </p:nvSpPr>
        <p:spPr>
          <a:xfrm>
            <a:off x="4325938" y="2719388"/>
            <a:ext cx="7286625"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12" name="Rectangle 11">
            <a:extLst>
              <a:ext uri="{FF2B5EF4-FFF2-40B4-BE49-F238E27FC236}">
                <a16:creationId xmlns:a16="http://schemas.microsoft.com/office/drawing/2014/main" id="{69F9E98D-AA24-9974-4B14-60067F94F448}"/>
              </a:ext>
            </a:extLst>
          </p:cNvPr>
          <p:cNvSpPr/>
          <p:nvPr userDrawn="1"/>
        </p:nvSpPr>
        <p:spPr>
          <a:xfrm>
            <a:off x="4325938" y="3045060"/>
            <a:ext cx="7286625" cy="1909216"/>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6" name="Picture Placeholder 5">
            <a:extLst>
              <a:ext uri="{FF2B5EF4-FFF2-40B4-BE49-F238E27FC236}">
                <a16:creationId xmlns:a16="http://schemas.microsoft.com/office/drawing/2014/main" id="{2A0CD6A9-02DE-0A0D-F6C0-082E76A40C68}"/>
              </a:ext>
            </a:extLst>
          </p:cNvPr>
          <p:cNvSpPr>
            <a:spLocks noGrp="1"/>
          </p:cNvSpPr>
          <p:nvPr>
            <p:ph type="pic" sz="quarter" idx="12" hasCustomPrompt="1"/>
          </p:nvPr>
        </p:nvSpPr>
        <p:spPr>
          <a:xfrm>
            <a:off x="0" y="0"/>
            <a:ext cx="12192000" cy="2469823"/>
          </a:xfrm>
          <a:solidFill>
            <a:schemeClr val="accent1"/>
          </a:solidFill>
        </p:spPr>
        <p:txBody>
          <a:bodyPr tIns="540000"/>
          <a:lstStyle>
            <a:lvl1pPr marL="0" indent="0" algn="ctr">
              <a:buNone/>
              <a:defRPr/>
            </a:lvl1pPr>
          </a:lstStyle>
          <a:p>
            <a:r>
              <a:rPr lang="en-GB"/>
              <a:t>Click to insert picture</a:t>
            </a:r>
          </a:p>
        </p:txBody>
      </p:sp>
      <p:sp>
        <p:nvSpPr>
          <p:cNvPr id="2" name="Title 1">
            <a:extLst>
              <a:ext uri="{FF2B5EF4-FFF2-40B4-BE49-F238E27FC236}">
                <a16:creationId xmlns:a16="http://schemas.microsoft.com/office/drawing/2014/main" id="{A6F96C07-6758-1D2C-60B1-6D266833D27C}"/>
              </a:ext>
            </a:extLst>
          </p:cNvPr>
          <p:cNvSpPr>
            <a:spLocks noGrp="1"/>
          </p:cNvSpPr>
          <p:nvPr>
            <p:ph type="title"/>
          </p:nvPr>
        </p:nvSpPr>
        <p:spPr>
          <a:xfrm>
            <a:off x="574674" y="1977796"/>
            <a:ext cx="11039475" cy="292100"/>
          </a:xfrm>
        </p:spPr>
        <p:txBody>
          <a:bodyPr/>
          <a:lstStyle>
            <a:lvl1pPr>
              <a:defRPr sz="2800" cap="all" baseline="0">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E68743F1-9A3E-1267-3068-E915517B7A4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0DA7A8F9-3B84-3B10-A2C1-A5603E43A03D}"/>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39" name="Text Placeholder 32">
            <a:extLst>
              <a:ext uri="{FF2B5EF4-FFF2-40B4-BE49-F238E27FC236}">
                <a16:creationId xmlns:a16="http://schemas.microsoft.com/office/drawing/2014/main" id="{AAD13E1E-428B-CA59-BDD2-9417C3B5B50F}"/>
              </a:ext>
            </a:extLst>
          </p:cNvPr>
          <p:cNvSpPr>
            <a:spLocks noGrp="1"/>
          </p:cNvSpPr>
          <p:nvPr>
            <p:ph type="body" sz="quarter" idx="18" hasCustomPrompt="1"/>
          </p:nvPr>
        </p:nvSpPr>
        <p:spPr>
          <a:xfrm>
            <a:off x="668665" y="3165971"/>
            <a:ext cx="3296118" cy="377329"/>
          </a:xfrm>
        </p:spPr>
        <p:txBody>
          <a:bodyPr anchor="ctr">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42" name="Text Placeholder 32">
            <a:extLst>
              <a:ext uri="{FF2B5EF4-FFF2-40B4-BE49-F238E27FC236}">
                <a16:creationId xmlns:a16="http://schemas.microsoft.com/office/drawing/2014/main" id="{0AE6EA49-EE00-0A11-8182-E64C06B40597}"/>
              </a:ext>
            </a:extLst>
          </p:cNvPr>
          <p:cNvSpPr>
            <a:spLocks noGrp="1"/>
          </p:cNvSpPr>
          <p:nvPr>
            <p:ph type="body" sz="quarter" idx="21" hasCustomPrompt="1"/>
          </p:nvPr>
        </p:nvSpPr>
        <p:spPr>
          <a:xfrm>
            <a:off x="4429760" y="2750064"/>
            <a:ext cx="6968489"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IMPACT</a:t>
            </a:r>
            <a:endParaRPr lang="en-GB"/>
          </a:p>
        </p:txBody>
      </p:sp>
      <p:sp>
        <p:nvSpPr>
          <p:cNvPr id="13" name="Text Placeholder 32">
            <a:extLst>
              <a:ext uri="{FF2B5EF4-FFF2-40B4-BE49-F238E27FC236}">
                <a16:creationId xmlns:a16="http://schemas.microsoft.com/office/drawing/2014/main" id="{0A6BDF57-D345-8824-7BA2-3E01595CC105}"/>
              </a:ext>
            </a:extLst>
          </p:cNvPr>
          <p:cNvSpPr>
            <a:spLocks noGrp="1"/>
          </p:cNvSpPr>
          <p:nvPr>
            <p:ph type="body" sz="quarter" idx="22" hasCustomPrompt="1"/>
          </p:nvPr>
        </p:nvSpPr>
        <p:spPr>
          <a:xfrm>
            <a:off x="668660" y="2750064"/>
            <a:ext cx="3296123"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Customer name</a:t>
            </a:r>
            <a:endParaRPr lang="en-GB"/>
          </a:p>
        </p:txBody>
      </p:sp>
      <p:sp>
        <p:nvSpPr>
          <p:cNvPr id="16" name="Text Placeholder 32">
            <a:extLst>
              <a:ext uri="{FF2B5EF4-FFF2-40B4-BE49-F238E27FC236}">
                <a16:creationId xmlns:a16="http://schemas.microsoft.com/office/drawing/2014/main" id="{F5D14CEE-D0C4-9CAE-A6E0-2F8813C650DE}"/>
              </a:ext>
            </a:extLst>
          </p:cNvPr>
          <p:cNvSpPr>
            <a:spLocks noGrp="1"/>
          </p:cNvSpPr>
          <p:nvPr>
            <p:ph type="body" sz="quarter" idx="23" hasCustomPrompt="1"/>
          </p:nvPr>
        </p:nvSpPr>
        <p:spPr>
          <a:xfrm>
            <a:off x="668660" y="3925127"/>
            <a:ext cx="3296123"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OVERVIEW</a:t>
            </a:r>
            <a:endParaRPr lang="en-GB"/>
          </a:p>
        </p:txBody>
      </p:sp>
      <p:sp>
        <p:nvSpPr>
          <p:cNvPr id="17" name="Text Placeholder 32">
            <a:extLst>
              <a:ext uri="{FF2B5EF4-FFF2-40B4-BE49-F238E27FC236}">
                <a16:creationId xmlns:a16="http://schemas.microsoft.com/office/drawing/2014/main" id="{2D520D3C-2350-B04B-EA27-9D4B4D988D04}"/>
              </a:ext>
            </a:extLst>
          </p:cNvPr>
          <p:cNvSpPr>
            <a:spLocks noGrp="1"/>
          </p:cNvSpPr>
          <p:nvPr>
            <p:ph type="body" sz="quarter" idx="24" hasCustomPrompt="1"/>
          </p:nvPr>
        </p:nvSpPr>
        <p:spPr>
          <a:xfrm>
            <a:off x="668665" y="4357805"/>
            <a:ext cx="3296118" cy="1623895"/>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18" name="Text Placeholder 32">
            <a:extLst>
              <a:ext uri="{FF2B5EF4-FFF2-40B4-BE49-F238E27FC236}">
                <a16:creationId xmlns:a16="http://schemas.microsoft.com/office/drawing/2014/main" id="{95EC9631-7B4C-06BE-3049-1F6480BE2234}"/>
              </a:ext>
            </a:extLst>
          </p:cNvPr>
          <p:cNvSpPr>
            <a:spLocks noGrp="1"/>
          </p:cNvSpPr>
          <p:nvPr>
            <p:ph type="body" sz="quarter" idx="25" hasCustomPrompt="1"/>
          </p:nvPr>
        </p:nvSpPr>
        <p:spPr>
          <a:xfrm>
            <a:off x="4429759" y="3165972"/>
            <a:ext cx="6968489" cy="1682254"/>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7" name="Rectangle 6">
            <a:extLst>
              <a:ext uri="{FF2B5EF4-FFF2-40B4-BE49-F238E27FC236}">
                <a16:creationId xmlns:a16="http://schemas.microsoft.com/office/drawing/2014/main" id="{CD0F9FAE-6065-3920-9D28-D194FAC5E890}"/>
              </a:ext>
            </a:extLst>
          </p:cNvPr>
          <p:cNvSpPr/>
          <p:nvPr userDrawn="1"/>
        </p:nvSpPr>
        <p:spPr>
          <a:xfrm>
            <a:off x="4325938" y="5173506"/>
            <a:ext cx="7286625" cy="961870"/>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23" name="Text Placeholder 22">
            <a:extLst>
              <a:ext uri="{FF2B5EF4-FFF2-40B4-BE49-F238E27FC236}">
                <a16:creationId xmlns:a16="http://schemas.microsoft.com/office/drawing/2014/main" id="{94F63F58-58C1-AFD5-E6F2-75046EE28E5D}"/>
              </a:ext>
            </a:extLst>
          </p:cNvPr>
          <p:cNvSpPr>
            <a:spLocks noGrp="1"/>
          </p:cNvSpPr>
          <p:nvPr>
            <p:ph type="body" sz="quarter" idx="26" hasCustomPrompt="1"/>
          </p:nvPr>
        </p:nvSpPr>
        <p:spPr>
          <a:xfrm>
            <a:off x="4429125" y="5286376"/>
            <a:ext cx="804863" cy="749300"/>
          </a:xfrm>
        </p:spPr>
        <p:txBody>
          <a:bodyPr bIns="0" anchor="b">
            <a:normAutofit/>
          </a:bodyPr>
          <a:lstStyle>
            <a:lvl1pPr marL="0" indent="0">
              <a:buNone/>
              <a:defRPr sz="3200"/>
            </a:lvl1pPr>
            <a:lvl2pPr marL="442912" indent="0">
              <a:buNone/>
              <a:defRPr/>
            </a:lvl2pPr>
            <a:lvl3pPr marL="895350" indent="0">
              <a:buNone/>
              <a:defRPr/>
            </a:lvl3pPr>
            <a:lvl4pPr marL="1347787" indent="0">
              <a:buNone/>
              <a:defRPr/>
            </a:lvl4pPr>
            <a:lvl5pPr marL="1790700" indent="0">
              <a:buNone/>
              <a:defRPr/>
            </a:lvl5pPr>
          </a:lstStyle>
          <a:p>
            <a:pPr lvl="0"/>
            <a:r>
              <a:rPr lang="en-US"/>
              <a:t>XX</a:t>
            </a:r>
            <a:endParaRPr lang="en-GB"/>
          </a:p>
        </p:txBody>
      </p:sp>
      <p:sp>
        <p:nvSpPr>
          <p:cNvPr id="26" name="Text Placeholder 22">
            <a:extLst>
              <a:ext uri="{FF2B5EF4-FFF2-40B4-BE49-F238E27FC236}">
                <a16:creationId xmlns:a16="http://schemas.microsoft.com/office/drawing/2014/main" id="{24CB24F4-1CCC-ADC7-4434-BC9E54CCEE04}"/>
              </a:ext>
            </a:extLst>
          </p:cNvPr>
          <p:cNvSpPr>
            <a:spLocks noGrp="1"/>
          </p:cNvSpPr>
          <p:nvPr>
            <p:ph type="body" sz="quarter" idx="27" hasCustomPrompt="1"/>
          </p:nvPr>
        </p:nvSpPr>
        <p:spPr>
          <a:xfrm>
            <a:off x="5289548" y="5286376"/>
            <a:ext cx="804863" cy="749300"/>
          </a:xfrm>
        </p:spPr>
        <p:txBody>
          <a:bodyPr bIns="72000" anchor="b">
            <a:normAutofit/>
          </a:bodyPr>
          <a:lstStyle>
            <a:lvl1pPr marL="0" indent="0">
              <a:buNone/>
              <a:defRPr sz="1100"/>
            </a:lvl1pPr>
            <a:lvl2pPr marL="442912" indent="0">
              <a:buNone/>
              <a:defRPr/>
            </a:lvl2pPr>
            <a:lvl3pPr marL="895350" indent="0">
              <a:buNone/>
              <a:defRPr/>
            </a:lvl3pPr>
            <a:lvl4pPr marL="1347787" indent="0">
              <a:buNone/>
              <a:defRPr/>
            </a:lvl4pPr>
            <a:lvl5pPr marL="1790700" indent="0">
              <a:buNone/>
              <a:defRPr/>
            </a:lvl5pPr>
          </a:lstStyle>
          <a:p>
            <a:pPr lvl="0"/>
            <a:r>
              <a:rPr lang="en-US"/>
              <a:t>[Text]</a:t>
            </a:r>
            <a:endParaRPr lang="en-GB"/>
          </a:p>
        </p:txBody>
      </p:sp>
      <p:sp>
        <p:nvSpPr>
          <p:cNvPr id="27" name="Text Placeholder 22">
            <a:extLst>
              <a:ext uri="{FF2B5EF4-FFF2-40B4-BE49-F238E27FC236}">
                <a16:creationId xmlns:a16="http://schemas.microsoft.com/office/drawing/2014/main" id="{01B6257D-6D00-8212-A1D5-9ED9826F392A}"/>
              </a:ext>
            </a:extLst>
          </p:cNvPr>
          <p:cNvSpPr>
            <a:spLocks noGrp="1"/>
          </p:cNvSpPr>
          <p:nvPr>
            <p:ph type="body" sz="quarter" idx="28" hasCustomPrompt="1"/>
          </p:nvPr>
        </p:nvSpPr>
        <p:spPr>
          <a:xfrm>
            <a:off x="6234114" y="5286376"/>
            <a:ext cx="804863" cy="749300"/>
          </a:xfrm>
        </p:spPr>
        <p:txBody>
          <a:bodyPr bIns="0" anchor="b">
            <a:normAutofit/>
          </a:bodyPr>
          <a:lstStyle>
            <a:lvl1pPr marL="0" indent="0">
              <a:buNone/>
              <a:defRPr sz="3200"/>
            </a:lvl1pPr>
            <a:lvl2pPr marL="442912" indent="0">
              <a:buNone/>
              <a:defRPr/>
            </a:lvl2pPr>
            <a:lvl3pPr marL="895350" indent="0">
              <a:buNone/>
              <a:defRPr/>
            </a:lvl3pPr>
            <a:lvl4pPr marL="1347787" indent="0">
              <a:buNone/>
              <a:defRPr/>
            </a:lvl4pPr>
            <a:lvl5pPr marL="1790700" indent="0">
              <a:buNone/>
              <a:defRPr/>
            </a:lvl5pPr>
          </a:lstStyle>
          <a:p>
            <a:pPr lvl="0"/>
            <a:r>
              <a:rPr lang="en-US"/>
              <a:t>XX</a:t>
            </a:r>
            <a:endParaRPr lang="en-GB"/>
          </a:p>
        </p:txBody>
      </p:sp>
      <p:sp>
        <p:nvSpPr>
          <p:cNvPr id="28" name="Text Placeholder 22">
            <a:extLst>
              <a:ext uri="{FF2B5EF4-FFF2-40B4-BE49-F238E27FC236}">
                <a16:creationId xmlns:a16="http://schemas.microsoft.com/office/drawing/2014/main" id="{540A7B1D-4069-32F1-C4BF-1C9DD9A298D3}"/>
              </a:ext>
            </a:extLst>
          </p:cNvPr>
          <p:cNvSpPr>
            <a:spLocks noGrp="1"/>
          </p:cNvSpPr>
          <p:nvPr>
            <p:ph type="body" sz="quarter" idx="29" hasCustomPrompt="1"/>
          </p:nvPr>
        </p:nvSpPr>
        <p:spPr>
          <a:xfrm>
            <a:off x="7094537" y="5286376"/>
            <a:ext cx="804863" cy="749300"/>
          </a:xfrm>
        </p:spPr>
        <p:txBody>
          <a:bodyPr bIns="72000" anchor="b">
            <a:normAutofit/>
          </a:bodyPr>
          <a:lstStyle>
            <a:lvl1pPr marL="0" indent="0">
              <a:buNone/>
              <a:defRPr sz="1100"/>
            </a:lvl1pPr>
            <a:lvl2pPr marL="442912" indent="0">
              <a:buNone/>
              <a:defRPr/>
            </a:lvl2pPr>
            <a:lvl3pPr marL="895350" indent="0">
              <a:buNone/>
              <a:defRPr/>
            </a:lvl3pPr>
            <a:lvl4pPr marL="1347787" indent="0">
              <a:buNone/>
              <a:defRPr/>
            </a:lvl4pPr>
            <a:lvl5pPr marL="1790700" indent="0">
              <a:buNone/>
              <a:defRPr/>
            </a:lvl5pPr>
          </a:lstStyle>
          <a:p>
            <a:pPr lvl="0"/>
            <a:r>
              <a:rPr lang="en-US"/>
              <a:t>[Text]</a:t>
            </a:r>
            <a:endParaRPr lang="en-GB"/>
          </a:p>
        </p:txBody>
      </p:sp>
      <p:sp>
        <p:nvSpPr>
          <p:cNvPr id="29" name="Text Placeholder 22">
            <a:extLst>
              <a:ext uri="{FF2B5EF4-FFF2-40B4-BE49-F238E27FC236}">
                <a16:creationId xmlns:a16="http://schemas.microsoft.com/office/drawing/2014/main" id="{9FEDB427-53FB-9597-84CF-B6C2A421A411}"/>
              </a:ext>
            </a:extLst>
          </p:cNvPr>
          <p:cNvSpPr>
            <a:spLocks noGrp="1"/>
          </p:cNvSpPr>
          <p:nvPr>
            <p:ph type="body" sz="quarter" idx="30" hasCustomPrompt="1"/>
          </p:nvPr>
        </p:nvSpPr>
        <p:spPr>
          <a:xfrm>
            <a:off x="8037514" y="5286376"/>
            <a:ext cx="804863" cy="749300"/>
          </a:xfrm>
        </p:spPr>
        <p:txBody>
          <a:bodyPr bIns="0" anchor="b">
            <a:normAutofit/>
          </a:bodyPr>
          <a:lstStyle>
            <a:lvl1pPr marL="0" indent="0">
              <a:buNone/>
              <a:defRPr sz="3200"/>
            </a:lvl1pPr>
            <a:lvl2pPr marL="442912" indent="0">
              <a:buNone/>
              <a:defRPr/>
            </a:lvl2pPr>
            <a:lvl3pPr marL="895350" indent="0">
              <a:buNone/>
              <a:defRPr/>
            </a:lvl3pPr>
            <a:lvl4pPr marL="1347787" indent="0">
              <a:buNone/>
              <a:defRPr/>
            </a:lvl4pPr>
            <a:lvl5pPr marL="1790700" indent="0">
              <a:buNone/>
              <a:defRPr/>
            </a:lvl5pPr>
          </a:lstStyle>
          <a:p>
            <a:pPr lvl="0"/>
            <a:r>
              <a:rPr lang="en-US"/>
              <a:t>XX</a:t>
            </a:r>
            <a:endParaRPr lang="en-GB"/>
          </a:p>
        </p:txBody>
      </p:sp>
      <p:sp>
        <p:nvSpPr>
          <p:cNvPr id="30" name="Text Placeholder 22">
            <a:extLst>
              <a:ext uri="{FF2B5EF4-FFF2-40B4-BE49-F238E27FC236}">
                <a16:creationId xmlns:a16="http://schemas.microsoft.com/office/drawing/2014/main" id="{BCC0B9EF-2294-CD9A-7710-4B8199E797A0}"/>
              </a:ext>
            </a:extLst>
          </p:cNvPr>
          <p:cNvSpPr>
            <a:spLocks noGrp="1"/>
          </p:cNvSpPr>
          <p:nvPr>
            <p:ph type="body" sz="quarter" idx="31" hasCustomPrompt="1"/>
          </p:nvPr>
        </p:nvSpPr>
        <p:spPr>
          <a:xfrm>
            <a:off x="8897937" y="5286376"/>
            <a:ext cx="804863" cy="749300"/>
          </a:xfrm>
        </p:spPr>
        <p:txBody>
          <a:bodyPr bIns="72000" anchor="b">
            <a:normAutofit/>
          </a:bodyPr>
          <a:lstStyle>
            <a:lvl1pPr marL="0" indent="0">
              <a:buNone/>
              <a:defRPr sz="1100"/>
            </a:lvl1pPr>
            <a:lvl2pPr marL="442912" indent="0">
              <a:buNone/>
              <a:defRPr/>
            </a:lvl2pPr>
            <a:lvl3pPr marL="895350" indent="0">
              <a:buNone/>
              <a:defRPr/>
            </a:lvl3pPr>
            <a:lvl4pPr marL="1347787" indent="0">
              <a:buNone/>
              <a:defRPr/>
            </a:lvl4pPr>
            <a:lvl5pPr marL="1790700" indent="0">
              <a:buNone/>
              <a:defRPr/>
            </a:lvl5pPr>
          </a:lstStyle>
          <a:p>
            <a:pPr lvl="0"/>
            <a:r>
              <a:rPr lang="en-US"/>
              <a:t>[Text]</a:t>
            </a:r>
            <a:endParaRPr lang="en-GB"/>
          </a:p>
        </p:txBody>
      </p:sp>
      <p:sp>
        <p:nvSpPr>
          <p:cNvPr id="31" name="Text Placeholder 22">
            <a:extLst>
              <a:ext uri="{FF2B5EF4-FFF2-40B4-BE49-F238E27FC236}">
                <a16:creationId xmlns:a16="http://schemas.microsoft.com/office/drawing/2014/main" id="{76046253-2740-240B-5EDC-7E02F7112C23}"/>
              </a:ext>
            </a:extLst>
          </p:cNvPr>
          <p:cNvSpPr>
            <a:spLocks noGrp="1"/>
          </p:cNvSpPr>
          <p:nvPr>
            <p:ph type="body" sz="quarter" idx="32" hasCustomPrompt="1"/>
          </p:nvPr>
        </p:nvSpPr>
        <p:spPr>
          <a:xfrm>
            <a:off x="9842500" y="5286376"/>
            <a:ext cx="804863" cy="749300"/>
          </a:xfrm>
        </p:spPr>
        <p:txBody>
          <a:bodyPr bIns="0" anchor="b">
            <a:normAutofit/>
          </a:bodyPr>
          <a:lstStyle>
            <a:lvl1pPr marL="0" indent="0">
              <a:buNone/>
              <a:defRPr sz="3200"/>
            </a:lvl1pPr>
            <a:lvl2pPr marL="442912" indent="0">
              <a:buNone/>
              <a:defRPr/>
            </a:lvl2pPr>
            <a:lvl3pPr marL="895350" indent="0">
              <a:buNone/>
              <a:defRPr/>
            </a:lvl3pPr>
            <a:lvl4pPr marL="1347787" indent="0">
              <a:buNone/>
              <a:defRPr/>
            </a:lvl4pPr>
            <a:lvl5pPr marL="1790700" indent="0">
              <a:buNone/>
              <a:defRPr/>
            </a:lvl5pPr>
          </a:lstStyle>
          <a:p>
            <a:pPr lvl="0"/>
            <a:r>
              <a:rPr lang="en-US"/>
              <a:t>XX</a:t>
            </a:r>
            <a:endParaRPr lang="en-GB"/>
          </a:p>
        </p:txBody>
      </p:sp>
      <p:sp>
        <p:nvSpPr>
          <p:cNvPr id="32" name="Text Placeholder 22">
            <a:extLst>
              <a:ext uri="{FF2B5EF4-FFF2-40B4-BE49-F238E27FC236}">
                <a16:creationId xmlns:a16="http://schemas.microsoft.com/office/drawing/2014/main" id="{B94425C6-736A-ACB0-2E42-BA379B94A9C4}"/>
              </a:ext>
            </a:extLst>
          </p:cNvPr>
          <p:cNvSpPr>
            <a:spLocks noGrp="1"/>
          </p:cNvSpPr>
          <p:nvPr>
            <p:ph type="body" sz="quarter" idx="33" hasCustomPrompt="1"/>
          </p:nvPr>
        </p:nvSpPr>
        <p:spPr>
          <a:xfrm>
            <a:off x="10702923" y="5286376"/>
            <a:ext cx="804863" cy="749300"/>
          </a:xfrm>
        </p:spPr>
        <p:txBody>
          <a:bodyPr bIns="72000" anchor="b">
            <a:normAutofit/>
          </a:bodyPr>
          <a:lstStyle>
            <a:lvl1pPr marL="0" indent="0">
              <a:buNone/>
              <a:defRPr sz="1100"/>
            </a:lvl1pPr>
            <a:lvl2pPr marL="442912" indent="0">
              <a:buNone/>
              <a:defRPr/>
            </a:lvl2pPr>
            <a:lvl3pPr marL="895350" indent="0">
              <a:buNone/>
              <a:defRPr/>
            </a:lvl3pPr>
            <a:lvl4pPr marL="1347787" indent="0">
              <a:buNone/>
              <a:defRPr/>
            </a:lvl4pPr>
            <a:lvl5pPr marL="1790700" indent="0">
              <a:buNone/>
              <a:defRPr/>
            </a:lvl5pPr>
          </a:lstStyle>
          <a:p>
            <a:pPr lvl="0"/>
            <a:r>
              <a:rPr lang="en-US"/>
              <a:t>[Text]</a:t>
            </a:r>
            <a:endParaRPr lang="en-GB"/>
          </a:p>
        </p:txBody>
      </p:sp>
    </p:spTree>
    <p:extLst>
      <p:ext uri="{BB962C8B-B14F-4D97-AF65-F5344CB8AC3E}">
        <p14:creationId xmlns:p14="http://schemas.microsoft.com/office/powerpoint/2010/main" val="1320783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 Slide - Option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9F5C6B-08E3-9C9C-4BDC-E28654181D49}"/>
              </a:ext>
            </a:extLst>
          </p:cNvPr>
          <p:cNvSpPr>
            <a:spLocks/>
          </p:cNvSpPr>
          <p:nvPr userDrawn="1"/>
        </p:nvSpPr>
        <p:spPr>
          <a:xfrm>
            <a:off x="4332290" y="1557571"/>
            <a:ext cx="3530599" cy="116181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8" name="Picture Placeholder 7">
            <a:extLst>
              <a:ext uri="{FF2B5EF4-FFF2-40B4-BE49-F238E27FC236}">
                <a16:creationId xmlns:a16="http://schemas.microsoft.com/office/drawing/2014/main" id="{1ADCD263-DA6E-2483-7530-C70BC2ECF129}"/>
              </a:ext>
            </a:extLst>
          </p:cNvPr>
          <p:cNvSpPr>
            <a:spLocks noGrp="1"/>
          </p:cNvSpPr>
          <p:nvPr>
            <p:ph type="pic" sz="quarter" idx="13" hasCustomPrompt="1"/>
          </p:nvPr>
        </p:nvSpPr>
        <p:spPr>
          <a:xfrm>
            <a:off x="8077200" y="0"/>
            <a:ext cx="4114800" cy="6129338"/>
          </a:xfrm>
          <a:solidFill>
            <a:schemeClr val="accent1"/>
          </a:solidFill>
        </p:spPr>
        <p:txBody>
          <a:bodyPr bIns="1224000" anchor="ctr"/>
          <a:lstStyle>
            <a:lvl1pPr marL="0" indent="0" algn="ctr">
              <a:buNone/>
              <a:defRPr/>
            </a:lvl1pPr>
          </a:lstStyle>
          <a:p>
            <a:r>
              <a:rPr lang="en-GB"/>
              <a:t>Click to insert picture</a:t>
            </a:r>
          </a:p>
        </p:txBody>
      </p:sp>
      <p:sp>
        <p:nvSpPr>
          <p:cNvPr id="5" name="Rectangle 4">
            <a:extLst>
              <a:ext uri="{FF2B5EF4-FFF2-40B4-BE49-F238E27FC236}">
                <a16:creationId xmlns:a16="http://schemas.microsoft.com/office/drawing/2014/main" id="{323E7DB6-07F4-A776-8F92-70AF1FC57E6F}"/>
              </a:ext>
            </a:extLst>
          </p:cNvPr>
          <p:cNvSpPr/>
          <p:nvPr userDrawn="1"/>
        </p:nvSpPr>
        <p:spPr>
          <a:xfrm>
            <a:off x="579439" y="1227138"/>
            <a:ext cx="3530599"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7" name="Rectangle 6">
            <a:extLst>
              <a:ext uri="{FF2B5EF4-FFF2-40B4-BE49-F238E27FC236}">
                <a16:creationId xmlns:a16="http://schemas.microsoft.com/office/drawing/2014/main" id="{075E73DA-3A24-1DC1-C6C5-468E770320C3}"/>
              </a:ext>
            </a:extLst>
          </p:cNvPr>
          <p:cNvSpPr/>
          <p:nvPr userDrawn="1"/>
        </p:nvSpPr>
        <p:spPr>
          <a:xfrm>
            <a:off x="579439" y="1557571"/>
            <a:ext cx="3530599" cy="116181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defTabSz="228600"/>
            <a:endParaRPr lang="en-GB" sz="1600" spc="100">
              <a:solidFill>
                <a:schemeClr val="tx1"/>
              </a:solidFill>
              <a:cs typeface="Arial" panose="020B0604020202020204" pitchFamily="34" charset="0"/>
            </a:endParaRPr>
          </a:p>
        </p:txBody>
      </p:sp>
      <p:sp>
        <p:nvSpPr>
          <p:cNvPr id="9" name="Rectangle 8">
            <a:extLst>
              <a:ext uri="{FF2B5EF4-FFF2-40B4-BE49-F238E27FC236}">
                <a16:creationId xmlns:a16="http://schemas.microsoft.com/office/drawing/2014/main" id="{7EC67920-BA6F-9DC6-6EB0-B458C65CCFFC}"/>
              </a:ext>
            </a:extLst>
          </p:cNvPr>
          <p:cNvSpPr/>
          <p:nvPr userDrawn="1"/>
        </p:nvSpPr>
        <p:spPr>
          <a:xfrm>
            <a:off x="4332290" y="1231900"/>
            <a:ext cx="3530599"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DA7D9A09-CB06-3A0C-4921-522E5CC18A3C}"/>
              </a:ext>
            </a:extLst>
          </p:cNvPr>
          <p:cNvSpPr/>
          <p:nvPr userDrawn="1"/>
        </p:nvSpPr>
        <p:spPr>
          <a:xfrm>
            <a:off x="573088" y="2939750"/>
            <a:ext cx="7286625" cy="326348"/>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28600"/>
            <a:endParaRPr lang="en-GB" sz="1100" spc="100">
              <a:solidFill>
                <a:schemeClr val="tx1"/>
              </a:solidFill>
              <a:cs typeface="Arial" panose="020B0604020202020204" pitchFamily="34" charset="0"/>
            </a:endParaRPr>
          </a:p>
        </p:txBody>
      </p:sp>
      <p:sp>
        <p:nvSpPr>
          <p:cNvPr id="11" name="Text Placeholder 32">
            <a:extLst>
              <a:ext uri="{FF2B5EF4-FFF2-40B4-BE49-F238E27FC236}">
                <a16:creationId xmlns:a16="http://schemas.microsoft.com/office/drawing/2014/main" id="{AEDB19EA-8317-62BE-BF29-160C4780FF09}"/>
              </a:ext>
            </a:extLst>
          </p:cNvPr>
          <p:cNvSpPr>
            <a:spLocks noGrp="1"/>
          </p:cNvSpPr>
          <p:nvPr>
            <p:ph type="body" sz="quarter" idx="18" hasCustomPrompt="1"/>
          </p:nvPr>
        </p:nvSpPr>
        <p:spPr>
          <a:xfrm>
            <a:off x="668664" y="1673721"/>
            <a:ext cx="3339455" cy="964424"/>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12" name="Text Placeholder 32">
            <a:extLst>
              <a:ext uri="{FF2B5EF4-FFF2-40B4-BE49-F238E27FC236}">
                <a16:creationId xmlns:a16="http://schemas.microsoft.com/office/drawing/2014/main" id="{1EC2529E-F64E-C369-1FFB-6E15BEBF2B52}"/>
              </a:ext>
            </a:extLst>
          </p:cNvPr>
          <p:cNvSpPr>
            <a:spLocks noGrp="1"/>
          </p:cNvSpPr>
          <p:nvPr>
            <p:ph type="body" sz="quarter" idx="21" hasCustomPrompt="1"/>
          </p:nvPr>
        </p:nvSpPr>
        <p:spPr>
          <a:xfrm>
            <a:off x="676910" y="2970426"/>
            <a:ext cx="7095490"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IMPACT</a:t>
            </a:r>
            <a:endParaRPr lang="en-GB"/>
          </a:p>
        </p:txBody>
      </p:sp>
      <p:sp>
        <p:nvSpPr>
          <p:cNvPr id="13" name="Text Placeholder 32">
            <a:extLst>
              <a:ext uri="{FF2B5EF4-FFF2-40B4-BE49-F238E27FC236}">
                <a16:creationId xmlns:a16="http://schemas.microsoft.com/office/drawing/2014/main" id="{2025C54D-FC74-DC7C-C40D-8587341CFC4C}"/>
              </a:ext>
            </a:extLst>
          </p:cNvPr>
          <p:cNvSpPr>
            <a:spLocks noGrp="1"/>
          </p:cNvSpPr>
          <p:nvPr>
            <p:ph type="body" sz="quarter" idx="22" hasCustomPrompt="1"/>
          </p:nvPr>
        </p:nvSpPr>
        <p:spPr>
          <a:xfrm>
            <a:off x="668660" y="1257814"/>
            <a:ext cx="3339459"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Customer name</a:t>
            </a:r>
            <a:endParaRPr lang="en-GB"/>
          </a:p>
        </p:txBody>
      </p:sp>
      <p:sp>
        <p:nvSpPr>
          <p:cNvPr id="14" name="Text Placeholder 32">
            <a:extLst>
              <a:ext uri="{FF2B5EF4-FFF2-40B4-BE49-F238E27FC236}">
                <a16:creationId xmlns:a16="http://schemas.microsoft.com/office/drawing/2014/main" id="{E829E61C-37D1-F38E-9399-E266F9350CC2}"/>
              </a:ext>
            </a:extLst>
          </p:cNvPr>
          <p:cNvSpPr>
            <a:spLocks noGrp="1"/>
          </p:cNvSpPr>
          <p:nvPr>
            <p:ph type="body" sz="quarter" idx="23" hasCustomPrompt="1"/>
          </p:nvPr>
        </p:nvSpPr>
        <p:spPr>
          <a:xfrm>
            <a:off x="4421511" y="1262576"/>
            <a:ext cx="3350889" cy="264996"/>
          </a:xfrm>
        </p:spPr>
        <p:txBody>
          <a:bodyPr anchor="ctr">
            <a:normAutofit/>
          </a:bodyPr>
          <a:lstStyle>
            <a:lvl1pPr marL="0" indent="0">
              <a:buNone/>
              <a:defRPr sz="1100" cap="all" spc="100" baseline="0"/>
            </a:lvl1pPr>
            <a:lvl2pPr marL="442912" indent="0">
              <a:buNone/>
              <a:defRPr/>
            </a:lvl2pPr>
            <a:lvl3pPr marL="895350" indent="0">
              <a:buNone/>
              <a:defRPr/>
            </a:lvl3pPr>
            <a:lvl4pPr marL="1347787" indent="0">
              <a:buNone/>
              <a:defRPr/>
            </a:lvl4pPr>
            <a:lvl5pPr marL="1790700" indent="0">
              <a:buNone/>
              <a:defRPr/>
            </a:lvl5pPr>
          </a:lstStyle>
          <a:p>
            <a:pPr lvl="0"/>
            <a:r>
              <a:rPr lang="en-US"/>
              <a:t>OVERVIEW</a:t>
            </a:r>
            <a:endParaRPr lang="en-GB"/>
          </a:p>
        </p:txBody>
      </p:sp>
      <p:sp>
        <p:nvSpPr>
          <p:cNvPr id="15" name="Text Placeholder 32">
            <a:extLst>
              <a:ext uri="{FF2B5EF4-FFF2-40B4-BE49-F238E27FC236}">
                <a16:creationId xmlns:a16="http://schemas.microsoft.com/office/drawing/2014/main" id="{7C8C8938-FFD7-0D6D-EA8B-3A0C6C62C5CD}"/>
              </a:ext>
            </a:extLst>
          </p:cNvPr>
          <p:cNvSpPr>
            <a:spLocks noGrp="1"/>
          </p:cNvSpPr>
          <p:nvPr>
            <p:ph type="body" sz="quarter" idx="24" hasCustomPrompt="1"/>
          </p:nvPr>
        </p:nvSpPr>
        <p:spPr>
          <a:xfrm>
            <a:off x="4421515" y="1695255"/>
            <a:ext cx="3350885" cy="948885"/>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
        <p:nvSpPr>
          <p:cNvPr id="16" name="Text Placeholder 32">
            <a:extLst>
              <a:ext uri="{FF2B5EF4-FFF2-40B4-BE49-F238E27FC236}">
                <a16:creationId xmlns:a16="http://schemas.microsoft.com/office/drawing/2014/main" id="{1FBB9936-071B-82B4-329D-9D48BD244EA3}"/>
              </a:ext>
            </a:extLst>
          </p:cNvPr>
          <p:cNvSpPr>
            <a:spLocks noGrp="1"/>
          </p:cNvSpPr>
          <p:nvPr>
            <p:ph type="body" sz="quarter" idx="25" hasCustomPrompt="1"/>
          </p:nvPr>
        </p:nvSpPr>
        <p:spPr>
          <a:xfrm>
            <a:off x="676910" y="3359329"/>
            <a:ext cx="7095490" cy="2770009"/>
          </a:xfrm>
        </p:spPr>
        <p:txBody>
          <a:bodyPr anchor="t">
            <a:normAutofit/>
          </a:bodyPr>
          <a:lstStyle>
            <a:lvl1pPr marL="0" indent="0">
              <a:buNone/>
              <a:defRPr sz="1600"/>
            </a:lvl1pPr>
            <a:lvl2pPr marL="442912" indent="0">
              <a:buNone/>
              <a:defRPr/>
            </a:lvl2pPr>
            <a:lvl3pPr marL="895350" indent="0">
              <a:buNone/>
              <a:defRPr/>
            </a:lvl3pPr>
            <a:lvl4pPr marL="1347787" indent="0">
              <a:buNone/>
              <a:defRPr/>
            </a:lvl4pPr>
            <a:lvl5pPr marL="1790700" indent="0">
              <a:buNone/>
              <a:defRPr/>
            </a:lvl5pPr>
          </a:lstStyle>
          <a:p>
            <a:pPr lvl="0"/>
            <a:r>
              <a:rPr lang="en-US"/>
              <a:t>[insert text]</a:t>
            </a:r>
            <a:endParaRPr lang="en-GB"/>
          </a:p>
        </p:txBody>
      </p:sp>
    </p:spTree>
    <p:extLst>
      <p:ext uri="{BB962C8B-B14F-4D97-AF65-F5344CB8AC3E}">
        <p14:creationId xmlns:p14="http://schemas.microsoft.com/office/powerpoint/2010/main" val="3520823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80EC-07EB-1B2F-A251-133728D17C00}"/>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7F038D16-A16E-BAB1-5927-A8B4576B7641}"/>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4B944373-4945-9C6E-795E-0230C92A5919}"/>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5" name="Rectangle 4">
            <a:extLst>
              <a:ext uri="{FF2B5EF4-FFF2-40B4-BE49-F238E27FC236}">
                <a16:creationId xmlns:a16="http://schemas.microsoft.com/office/drawing/2014/main" id="{CDF37F78-1642-D668-6424-A8BD0DF8E821}"/>
              </a:ext>
            </a:extLst>
          </p:cNvPr>
          <p:cNvSpPr/>
          <p:nvPr userDrawn="1"/>
        </p:nvSpPr>
        <p:spPr>
          <a:xfrm>
            <a:off x="6096000" y="1231899"/>
            <a:ext cx="5518149" cy="48990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Text Placeholder 6">
            <a:extLst>
              <a:ext uri="{FF2B5EF4-FFF2-40B4-BE49-F238E27FC236}">
                <a16:creationId xmlns:a16="http://schemas.microsoft.com/office/drawing/2014/main" id="{7B2643EB-23C5-5E34-BE95-CC19A8875951}"/>
              </a:ext>
            </a:extLst>
          </p:cNvPr>
          <p:cNvSpPr>
            <a:spLocks noGrp="1"/>
          </p:cNvSpPr>
          <p:nvPr>
            <p:ph type="body" sz="quarter" idx="12"/>
          </p:nvPr>
        </p:nvSpPr>
        <p:spPr>
          <a:xfrm>
            <a:off x="574675" y="1231900"/>
            <a:ext cx="5280025" cy="4899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CCB684D6-5C22-AAB5-C7D6-AB1FD6C94CB5}"/>
              </a:ext>
            </a:extLst>
          </p:cNvPr>
          <p:cNvSpPr>
            <a:spLocks noGrp="1"/>
          </p:cNvSpPr>
          <p:nvPr>
            <p:ph sz="quarter" idx="13" hasCustomPrompt="1"/>
          </p:nvPr>
        </p:nvSpPr>
        <p:spPr>
          <a:xfrm>
            <a:off x="6337300" y="1447799"/>
            <a:ext cx="5006975" cy="4471989"/>
          </a:xfrm>
        </p:spPr>
        <p:txBody>
          <a:bodyPr bIns="1224000" anchor="ctr"/>
          <a:lstStyle>
            <a:lvl1pPr marL="0" indent="0" algn="ctr">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Click to insert content</a:t>
            </a:r>
            <a:endParaRPr lang="en-GB"/>
          </a:p>
        </p:txBody>
      </p:sp>
    </p:spTree>
    <p:extLst>
      <p:ext uri="{BB962C8B-B14F-4D97-AF65-F5344CB8AC3E}">
        <p14:creationId xmlns:p14="http://schemas.microsoft.com/office/powerpoint/2010/main" val="3316795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content_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80EC-07EB-1B2F-A251-133728D17C00}"/>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7F038D16-A16E-BAB1-5927-A8B4576B7641}"/>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4B944373-4945-9C6E-795E-0230C92A5919}"/>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5" name="Rectangle 4">
            <a:extLst>
              <a:ext uri="{FF2B5EF4-FFF2-40B4-BE49-F238E27FC236}">
                <a16:creationId xmlns:a16="http://schemas.microsoft.com/office/drawing/2014/main" id="{CDF37F78-1642-D668-6424-A8BD0DF8E821}"/>
              </a:ext>
            </a:extLst>
          </p:cNvPr>
          <p:cNvSpPr/>
          <p:nvPr userDrawn="1"/>
        </p:nvSpPr>
        <p:spPr>
          <a:xfrm>
            <a:off x="573088" y="1231899"/>
            <a:ext cx="5522912" cy="48990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7B2643EB-23C5-5E34-BE95-CC19A8875951}"/>
              </a:ext>
            </a:extLst>
          </p:cNvPr>
          <p:cNvSpPr>
            <a:spLocks noGrp="1"/>
          </p:cNvSpPr>
          <p:nvPr>
            <p:ph type="body" sz="quarter" idx="12"/>
          </p:nvPr>
        </p:nvSpPr>
        <p:spPr>
          <a:xfrm>
            <a:off x="790575" y="1444623"/>
            <a:ext cx="5064125" cy="4473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CCB684D6-5C22-AAB5-C7D6-AB1FD6C94CB5}"/>
              </a:ext>
            </a:extLst>
          </p:cNvPr>
          <p:cNvSpPr>
            <a:spLocks noGrp="1"/>
          </p:cNvSpPr>
          <p:nvPr>
            <p:ph sz="quarter" idx="13" hasCustomPrompt="1"/>
          </p:nvPr>
        </p:nvSpPr>
        <p:spPr>
          <a:xfrm>
            <a:off x="6337300" y="1231900"/>
            <a:ext cx="5275263" cy="4897437"/>
          </a:xfrm>
        </p:spPr>
        <p:txBody>
          <a:bodyPr bIns="1224000" anchor="ctr"/>
          <a:lstStyle>
            <a:lvl1pPr marL="0" indent="0" algn="ctr">
              <a:buNone/>
              <a:defRPr/>
            </a:lvl1pPr>
            <a:lvl2pPr marL="442912" indent="0">
              <a:buNone/>
              <a:defRPr/>
            </a:lvl2pPr>
            <a:lvl3pPr marL="895350" indent="0">
              <a:buNone/>
              <a:defRPr/>
            </a:lvl3pPr>
            <a:lvl4pPr marL="1347787" indent="0">
              <a:buNone/>
              <a:defRPr/>
            </a:lvl4pPr>
            <a:lvl5pPr marL="1790700" indent="0">
              <a:buNone/>
              <a:defRPr/>
            </a:lvl5pPr>
          </a:lstStyle>
          <a:p>
            <a:pPr lvl="0"/>
            <a:r>
              <a:rPr lang="en-US"/>
              <a:t>Click to insert content</a:t>
            </a:r>
            <a:endParaRPr lang="en-GB"/>
          </a:p>
        </p:txBody>
      </p:sp>
    </p:spTree>
    <p:extLst>
      <p:ext uri="{BB962C8B-B14F-4D97-AF65-F5344CB8AC3E}">
        <p14:creationId xmlns:p14="http://schemas.microsoft.com/office/powerpoint/2010/main" val="183824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5/13/2026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picture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574675" y="1231900"/>
            <a:ext cx="7288213"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close-up of a jellyfish&#10;&#10;Description automatically generated">
            <a:extLst>
              <a:ext uri="{FF2B5EF4-FFF2-40B4-BE49-F238E27FC236}">
                <a16:creationId xmlns:a16="http://schemas.microsoft.com/office/drawing/2014/main" id="{E59F185F-C7A7-56D2-38E5-DDD9106281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7200" y="0"/>
            <a:ext cx="4114800" cy="6134100"/>
          </a:xfrm>
          <a:prstGeom prst="rect">
            <a:avLst/>
          </a:prstGeom>
        </p:spPr>
      </p:pic>
    </p:spTree>
    <p:extLst>
      <p:ext uri="{BB962C8B-B14F-4D97-AF65-F5344CB8AC3E}">
        <p14:creationId xmlns:p14="http://schemas.microsoft.com/office/powerpoint/2010/main" val="4103610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picture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574675" y="1231900"/>
            <a:ext cx="7288213"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2">
            <a:extLst>
              <a:ext uri="{FF2B5EF4-FFF2-40B4-BE49-F238E27FC236}">
                <a16:creationId xmlns:a16="http://schemas.microsoft.com/office/drawing/2014/main" id="{C9ECE132-F7E3-D313-B848-73BE814A1B2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277" b="277"/>
          <a:stretch/>
        </p:blipFill>
        <p:spPr bwMode="auto">
          <a:xfrm>
            <a:off x="8077200" y="0"/>
            <a:ext cx="4114800" cy="612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71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ext and picture - Option 2">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449D437-2C59-1203-CB39-31DEC0B5FD0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407" b="407"/>
          <a:stretch/>
        </p:blipFill>
        <p:spPr bwMode="auto">
          <a:xfrm>
            <a:off x="8077199" y="-6290"/>
            <a:ext cx="4114800" cy="6129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574675" y="1231900"/>
            <a:ext cx="7288213"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0864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ext and picture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574675" y="1231900"/>
            <a:ext cx="7288213"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146" name="Picture 2">
            <a:extLst>
              <a:ext uri="{FF2B5EF4-FFF2-40B4-BE49-F238E27FC236}">
                <a16:creationId xmlns:a16="http://schemas.microsoft.com/office/drawing/2014/main" id="{54650C3D-6357-E32B-0877-0F1E4D913F3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7777" r="27777"/>
          <a:stretch/>
        </p:blipFill>
        <p:spPr bwMode="auto">
          <a:xfrm>
            <a:off x="8077198" y="0"/>
            <a:ext cx="4114801" cy="615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9850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ext and picture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6EE-581D-C03F-16B3-F39C092FDB18}"/>
              </a:ext>
            </a:extLst>
          </p:cNvPr>
          <p:cNvSpPr>
            <a:spLocks noGrp="1"/>
          </p:cNvSpPr>
          <p:nvPr>
            <p:ph type="title"/>
          </p:nvPr>
        </p:nvSpPr>
        <p:spPr>
          <a:xfrm>
            <a:off x="574675" y="431801"/>
            <a:ext cx="7288214"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574675" y="1231900"/>
            <a:ext cx="7288213"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E59F185F-C7A7-56D2-38E5-DDD9106281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77200" y="0"/>
            <a:ext cx="4114800" cy="6134100"/>
          </a:xfrm>
          <a:prstGeom prst="rect">
            <a:avLst/>
          </a:prstGeom>
        </p:spPr>
      </p:pic>
    </p:spTree>
    <p:extLst>
      <p:ext uri="{BB962C8B-B14F-4D97-AF65-F5344CB8AC3E}">
        <p14:creationId xmlns:p14="http://schemas.microsoft.com/office/powerpoint/2010/main" val="10119440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pic>
        <p:nvPicPr>
          <p:cNvPr id="7" name="Picture 6" descr="A close up of a yellow flower&#10;&#10;Description automatically generated">
            <a:extLst>
              <a:ext uri="{FF2B5EF4-FFF2-40B4-BE49-F238E27FC236}">
                <a16:creationId xmlns:a16="http://schemas.microsoft.com/office/drawing/2014/main" id="{AC235630-73EE-ADD8-C8BE-D6972A057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867650" cy="6134100"/>
          </a:xfrm>
          <a:prstGeom prst="rect">
            <a:avLst/>
          </a:prstGeom>
        </p:spPr>
      </p:pic>
      <p:sp>
        <p:nvSpPr>
          <p:cNvPr id="2" name="Title 1">
            <a:extLst>
              <a:ext uri="{FF2B5EF4-FFF2-40B4-BE49-F238E27FC236}">
                <a16:creationId xmlns:a16="http://schemas.microsoft.com/office/drawing/2014/main" id="{DC75C6EE-581D-C03F-16B3-F39C092FDB18}"/>
              </a:ext>
            </a:extLst>
          </p:cNvPr>
          <p:cNvSpPr>
            <a:spLocks noGrp="1"/>
          </p:cNvSpPr>
          <p:nvPr>
            <p:ph type="title" hasCustomPrompt="1"/>
          </p:nvPr>
        </p:nvSpPr>
        <p:spPr>
          <a:xfrm>
            <a:off x="8077199" y="431801"/>
            <a:ext cx="3536949" cy="292100"/>
          </a:xfrm>
        </p:spPr>
        <p:txBody>
          <a:bodyPr/>
          <a:lstStyle>
            <a:lvl1pPr>
              <a:defRPr/>
            </a:lvl1pPr>
          </a:lstStyle>
          <a:p>
            <a:r>
              <a:rPr lang="en-US"/>
              <a:t>Click to edit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8075613" y="1231900"/>
            <a:ext cx="3536950"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72461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ictur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6EE-581D-C03F-16B3-F39C092FDB18}"/>
              </a:ext>
            </a:extLst>
          </p:cNvPr>
          <p:cNvSpPr>
            <a:spLocks noGrp="1"/>
          </p:cNvSpPr>
          <p:nvPr>
            <p:ph type="title" hasCustomPrompt="1"/>
          </p:nvPr>
        </p:nvSpPr>
        <p:spPr>
          <a:xfrm>
            <a:off x="8077199" y="431801"/>
            <a:ext cx="3536949" cy="292100"/>
          </a:xfrm>
        </p:spPr>
        <p:txBody>
          <a:bodyPr/>
          <a:lstStyle>
            <a:lvl1pPr>
              <a:defRPr/>
            </a:lvl1pPr>
          </a:lstStyle>
          <a:p>
            <a:r>
              <a:rPr lang="en-US"/>
              <a:t>Click to edit title style</a:t>
            </a:r>
            <a:endParaRPr lang="en-GB"/>
          </a:p>
        </p:txBody>
      </p:sp>
      <p:sp>
        <p:nvSpPr>
          <p:cNvPr id="3" name="Footer Placeholder 2">
            <a:extLst>
              <a:ext uri="{FF2B5EF4-FFF2-40B4-BE49-F238E27FC236}">
                <a16:creationId xmlns:a16="http://schemas.microsoft.com/office/drawing/2014/main" id="{60AD3B49-D9BF-8282-9049-7F4A2EDA58D7}"/>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C9AC81DF-8013-E4E8-0E73-3CFA3F7D9E2E}"/>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6" name="Text Placeholder 5">
            <a:extLst>
              <a:ext uri="{FF2B5EF4-FFF2-40B4-BE49-F238E27FC236}">
                <a16:creationId xmlns:a16="http://schemas.microsoft.com/office/drawing/2014/main" id="{E8871358-DA94-FB13-816B-4EB0E598A3BE}"/>
              </a:ext>
            </a:extLst>
          </p:cNvPr>
          <p:cNvSpPr>
            <a:spLocks noGrp="1"/>
          </p:cNvSpPr>
          <p:nvPr>
            <p:ph type="body" sz="quarter" idx="12"/>
          </p:nvPr>
        </p:nvSpPr>
        <p:spPr>
          <a:xfrm>
            <a:off x="8075613" y="1231900"/>
            <a:ext cx="3536950"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 name="Group 7">
            <a:extLst>
              <a:ext uri="{FF2B5EF4-FFF2-40B4-BE49-F238E27FC236}">
                <a16:creationId xmlns:a16="http://schemas.microsoft.com/office/drawing/2014/main" id="{8F102BE9-67B6-32FC-247B-F09EA14B8B67}"/>
              </a:ext>
            </a:extLst>
          </p:cNvPr>
          <p:cNvGrpSpPr/>
          <p:nvPr userDrawn="1"/>
        </p:nvGrpSpPr>
        <p:grpSpPr>
          <a:xfrm>
            <a:off x="0" y="0"/>
            <a:ext cx="7867650" cy="6129338"/>
            <a:chOff x="0" y="0"/>
            <a:chExt cx="7867650" cy="6129338"/>
          </a:xfrm>
        </p:grpSpPr>
        <p:pic>
          <p:nvPicPr>
            <p:cNvPr id="8194" name="Picture 2">
              <a:extLst>
                <a:ext uri="{FF2B5EF4-FFF2-40B4-BE49-F238E27FC236}">
                  <a16:creationId xmlns:a16="http://schemas.microsoft.com/office/drawing/2014/main" id="{1D27274F-1B69-22C4-F49D-1229D5DA60F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7282" r="7282"/>
            <a:stretch/>
          </p:blipFill>
          <p:spPr bwMode="auto">
            <a:xfrm>
              <a:off x="0" y="0"/>
              <a:ext cx="7867650" cy="6129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E4A82B-B4C0-4DBE-7A39-C480E579A118}"/>
                </a:ext>
              </a:extLst>
            </p:cNvPr>
            <p:cNvSpPr txBox="1"/>
            <p:nvPr userDrawn="1"/>
          </p:nvSpPr>
          <p:spPr>
            <a:xfrm>
              <a:off x="469900" y="5549320"/>
              <a:ext cx="4114800" cy="273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bg1"/>
                  </a:solidFill>
                  <a:effectLst/>
                  <a:latin typeface="+mj-lt"/>
                  <a:ea typeface="Calibri" panose="020F0502020204030204" pitchFamily="34" charset="0"/>
                  <a:cs typeface="+mn-cs"/>
                </a:rPr>
                <a:t>Protecting our changing world.</a:t>
              </a:r>
              <a:endParaRPr lang="en-US" sz="1100" kern="1200">
                <a:solidFill>
                  <a:schemeClr val="bg1"/>
                </a:solidFill>
                <a:effectLst/>
                <a:latin typeface="+mj-lt"/>
                <a:cs typeface="+mn-cs"/>
              </a:endParaRPr>
            </a:p>
          </p:txBody>
        </p:sp>
      </p:grpSp>
    </p:spTree>
    <p:extLst>
      <p:ext uri="{BB962C8B-B14F-4D97-AF65-F5344CB8AC3E}">
        <p14:creationId xmlns:p14="http://schemas.microsoft.com/office/powerpoint/2010/main" val="24071881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icture Slide_White">
    <p:spTree>
      <p:nvGrpSpPr>
        <p:cNvPr id="1" name=""/>
        <p:cNvGrpSpPr/>
        <p:nvPr/>
      </p:nvGrpSpPr>
      <p:grpSpPr>
        <a:xfrm>
          <a:off x="0" y="0"/>
          <a:ext cx="0" cy="0"/>
          <a:chOff x="0" y="0"/>
          <a:chExt cx="0" cy="0"/>
        </a:xfrm>
      </p:grpSpPr>
      <p:pic>
        <p:nvPicPr>
          <p:cNvPr id="6" name="Picture 5" descr="A close up of a leaf&#10;&#10;Description automatically generated">
            <a:extLst>
              <a:ext uri="{FF2B5EF4-FFF2-40B4-BE49-F238E27FC236}">
                <a16:creationId xmlns:a16="http://schemas.microsoft.com/office/drawing/2014/main" id="{349147B9-C2CC-42C7-27D1-70D48035D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134100"/>
          </a:xfrm>
          <a:prstGeom prst="rect">
            <a:avLst/>
          </a:prstGeom>
        </p:spPr>
      </p:pic>
      <p:sp>
        <p:nvSpPr>
          <p:cNvPr id="2" name="Title 1">
            <a:extLst>
              <a:ext uri="{FF2B5EF4-FFF2-40B4-BE49-F238E27FC236}">
                <a16:creationId xmlns:a16="http://schemas.microsoft.com/office/drawing/2014/main" id="{E63FF37E-DC7B-0837-0CE0-E168FB239D7E}"/>
              </a:ext>
            </a:extLst>
          </p:cNvPr>
          <p:cNvSpPr>
            <a:spLocks noGrp="1"/>
          </p:cNvSpPr>
          <p:nvPr>
            <p:ph type="title"/>
          </p:nvPr>
        </p:nvSpPr>
        <p:spPr>
          <a:xfrm>
            <a:off x="574675" y="431801"/>
            <a:ext cx="5288798"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2FC7716-9413-656C-0D3A-04DA11DD29E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AEA41B3C-CFBE-E2F7-6B10-27ED7B488F12}"/>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8" name="Text Placeholder 7">
            <a:extLst>
              <a:ext uri="{FF2B5EF4-FFF2-40B4-BE49-F238E27FC236}">
                <a16:creationId xmlns:a16="http://schemas.microsoft.com/office/drawing/2014/main" id="{280B0E2A-8A0A-0F5E-8C1C-DA2B007101BC}"/>
              </a:ext>
            </a:extLst>
          </p:cNvPr>
          <p:cNvSpPr>
            <a:spLocks noGrp="1"/>
          </p:cNvSpPr>
          <p:nvPr>
            <p:ph type="body" sz="quarter" idx="13"/>
          </p:nvPr>
        </p:nvSpPr>
        <p:spPr>
          <a:xfrm>
            <a:off x="574675" y="1231900"/>
            <a:ext cx="5288797"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09019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and Picture Slide_White">
    <p:spTree>
      <p:nvGrpSpPr>
        <p:cNvPr id="1" name=""/>
        <p:cNvGrpSpPr/>
        <p:nvPr/>
      </p:nvGrpSpPr>
      <p:grpSpPr>
        <a:xfrm>
          <a:off x="0" y="0"/>
          <a:ext cx="0" cy="0"/>
          <a:chOff x="0" y="0"/>
          <a:chExt cx="0" cy="0"/>
        </a:xfrm>
      </p:grpSpPr>
      <p:pic>
        <p:nvPicPr>
          <p:cNvPr id="6" name="Picture 5" descr="A close up of a leaf&#10;&#10;Description automatically generated">
            <a:extLst>
              <a:ext uri="{FF2B5EF4-FFF2-40B4-BE49-F238E27FC236}">
                <a16:creationId xmlns:a16="http://schemas.microsoft.com/office/drawing/2014/main" id="{349147B9-C2CC-42C7-27D1-70D48035D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134100"/>
          </a:xfrm>
          <a:prstGeom prst="rect">
            <a:avLst/>
          </a:prstGeom>
        </p:spPr>
      </p:pic>
      <p:sp>
        <p:nvSpPr>
          <p:cNvPr id="2" name="Title 1">
            <a:extLst>
              <a:ext uri="{FF2B5EF4-FFF2-40B4-BE49-F238E27FC236}">
                <a16:creationId xmlns:a16="http://schemas.microsoft.com/office/drawing/2014/main" id="{E63FF37E-DC7B-0837-0CE0-E168FB239D7E}"/>
              </a:ext>
            </a:extLst>
          </p:cNvPr>
          <p:cNvSpPr>
            <a:spLocks noGrp="1"/>
          </p:cNvSpPr>
          <p:nvPr>
            <p:ph type="title"/>
          </p:nvPr>
        </p:nvSpPr>
        <p:spPr>
          <a:xfrm>
            <a:off x="574675" y="431801"/>
            <a:ext cx="5288798" cy="292100"/>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2FC7716-9413-656C-0D3A-04DA11DD29EB}"/>
              </a:ext>
            </a:extLst>
          </p:cNvPr>
          <p:cNvSpPr>
            <a:spLocks noGrp="1"/>
          </p:cNvSpPr>
          <p:nvPr>
            <p:ph type="ftr" sz="quarter" idx="10"/>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AEA41B3C-CFBE-E2F7-6B10-27ED7B488F12}"/>
              </a:ext>
            </a:extLst>
          </p:cNvPr>
          <p:cNvSpPr>
            <a:spLocks noGrp="1"/>
          </p:cNvSpPr>
          <p:nvPr>
            <p:ph type="sldNum" sz="quarter" idx="11"/>
          </p:nvPr>
        </p:nvSpPr>
        <p:spPr/>
        <p:txBody>
          <a:bodyPr/>
          <a:lstStyle/>
          <a:p>
            <a:fld id="{300BFAFD-D4FA-49E9-B462-919008765615}" type="slidenum">
              <a:rPr lang="en-GB" smtClean="0"/>
              <a:pPr/>
              <a:t>‹#›</a:t>
            </a:fld>
            <a:endParaRPr lang="en-GB"/>
          </a:p>
        </p:txBody>
      </p:sp>
      <p:sp>
        <p:nvSpPr>
          <p:cNvPr id="8" name="Text Placeholder 7">
            <a:extLst>
              <a:ext uri="{FF2B5EF4-FFF2-40B4-BE49-F238E27FC236}">
                <a16:creationId xmlns:a16="http://schemas.microsoft.com/office/drawing/2014/main" id="{280B0E2A-8A0A-0F5E-8C1C-DA2B007101BC}"/>
              </a:ext>
            </a:extLst>
          </p:cNvPr>
          <p:cNvSpPr>
            <a:spLocks noGrp="1"/>
          </p:cNvSpPr>
          <p:nvPr>
            <p:ph type="body" sz="quarter" idx="13"/>
          </p:nvPr>
        </p:nvSpPr>
        <p:spPr>
          <a:xfrm>
            <a:off x="574675" y="1231900"/>
            <a:ext cx="5288797"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218" name="Picture 2">
            <a:extLst>
              <a:ext uri="{FF2B5EF4-FFF2-40B4-BE49-F238E27FC236}">
                <a16:creationId xmlns:a16="http://schemas.microsoft.com/office/drawing/2014/main" id="{F3A3D42A-E030-BDE5-C54E-95A1CF97E2A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1821" r="21821"/>
          <a:stretch/>
        </p:blipFill>
        <p:spPr bwMode="auto">
          <a:xfrm>
            <a:off x="6096000" y="0"/>
            <a:ext cx="6096000" cy="612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868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Video Placehol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1ABBC5-E05F-0498-B749-350BF992C197}"/>
              </a:ext>
            </a:extLst>
          </p:cNvPr>
          <p:cNvSpPr>
            <a:spLocks noGrp="1"/>
          </p:cNvSpPr>
          <p:nvPr>
            <p:ph type="ftr" sz="quarter" idx="11"/>
          </p:nvPr>
        </p:nvSpPr>
        <p:spPr/>
        <p:txBody>
          <a:bodyPr/>
          <a:lstStyle/>
          <a:p>
            <a:r>
              <a:rPr lang="en-US"/>
              <a:t>GDIT Sensitive or Proprietary</a:t>
            </a:r>
            <a:endParaRPr lang="en-GB"/>
          </a:p>
        </p:txBody>
      </p:sp>
      <p:sp>
        <p:nvSpPr>
          <p:cNvPr id="4" name="Slide Number Placeholder 3">
            <a:extLst>
              <a:ext uri="{FF2B5EF4-FFF2-40B4-BE49-F238E27FC236}">
                <a16:creationId xmlns:a16="http://schemas.microsoft.com/office/drawing/2014/main" id="{EF5B7BF3-1717-FF4B-029A-67C8F6C72507}"/>
              </a:ext>
            </a:extLst>
          </p:cNvPr>
          <p:cNvSpPr>
            <a:spLocks noGrp="1"/>
          </p:cNvSpPr>
          <p:nvPr>
            <p:ph type="sldNum" sz="quarter" idx="12"/>
          </p:nvPr>
        </p:nvSpPr>
        <p:spPr/>
        <p:txBody>
          <a:bodyPr/>
          <a:lstStyle/>
          <a:p>
            <a:fld id="{300BFAFD-D4FA-49E9-B462-919008765615}" type="slidenum">
              <a:rPr lang="en-GB" smtClean="0"/>
              <a:t>‹#›</a:t>
            </a:fld>
            <a:endParaRPr lang="en-GB"/>
          </a:p>
        </p:txBody>
      </p:sp>
      <p:sp>
        <p:nvSpPr>
          <p:cNvPr id="2" name="Footer Placeholder 3">
            <a:extLst>
              <a:ext uri="{FF2B5EF4-FFF2-40B4-BE49-F238E27FC236}">
                <a16:creationId xmlns:a16="http://schemas.microsoft.com/office/drawing/2014/main" id="{5AC4AF4F-32E4-9D0A-689C-C4D1754A51EF}"/>
              </a:ext>
            </a:extLst>
          </p:cNvPr>
          <p:cNvSpPr txBox="1">
            <a:spLocks/>
          </p:cNvSpPr>
          <p:nvPr userDrawn="1"/>
        </p:nvSpPr>
        <p:spPr>
          <a:xfrm>
            <a:off x="6788636" y="6456009"/>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5" name="Straight Connector 4">
            <a:extLst>
              <a:ext uri="{FF2B5EF4-FFF2-40B4-BE49-F238E27FC236}">
                <a16:creationId xmlns:a16="http://schemas.microsoft.com/office/drawing/2014/main" id="{DDD2C252-E6F4-8882-6BF2-F79BC2D4CB66}"/>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1CC0D2-497E-14E3-E9CF-E31FF55C0ECF}"/>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Media Placeholder 10">
            <a:extLst>
              <a:ext uri="{FF2B5EF4-FFF2-40B4-BE49-F238E27FC236}">
                <a16:creationId xmlns:a16="http://schemas.microsoft.com/office/drawing/2014/main" id="{214C12D2-4C8C-19B4-7B56-908788F318C7}"/>
              </a:ext>
            </a:extLst>
          </p:cNvPr>
          <p:cNvSpPr>
            <a:spLocks noGrp="1"/>
          </p:cNvSpPr>
          <p:nvPr>
            <p:ph type="media" sz="quarter" idx="13" hasCustomPrompt="1"/>
          </p:nvPr>
        </p:nvSpPr>
        <p:spPr>
          <a:xfrm>
            <a:off x="1530298" y="1016982"/>
            <a:ext cx="9131405" cy="5116513"/>
          </a:xfrm>
          <a:solidFill>
            <a:schemeClr val="accent1"/>
          </a:solidFill>
        </p:spPr>
        <p:txBody>
          <a:bodyPr bIns="1224000" anchor="ctr"/>
          <a:lstStyle>
            <a:lvl1pPr marL="0" indent="0" algn="ctr">
              <a:buNone/>
              <a:defRPr/>
            </a:lvl1pPr>
          </a:lstStyle>
          <a:p>
            <a:r>
              <a:rPr lang="en-GB"/>
              <a:t>Click to insert video</a:t>
            </a:r>
          </a:p>
        </p:txBody>
      </p:sp>
      <p:sp>
        <p:nvSpPr>
          <p:cNvPr id="22" name="Title 21">
            <a:extLst>
              <a:ext uri="{FF2B5EF4-FFF2-40B4-BE49-F238E27FC236}">
                <a16:creationId xmlns:a16="http://schemas.microsoft.com/office/drawing/2014/main" id="{FCAC377A-2DA9-6F5F-DB64-1B64ACDE3897}"/>
              </a:ext>
            </a:extLst>
          </p:cNvPr>
          <p:cNvSpPr>
            <a:spLocks noGrp="1"/>
          </p:cNvSpPr>
          <p:nvPr>
            <p:ph type="title"/>
          </p:nvPr>
        </p:nvSpPr>
        <p:spPr>
          <a:xfrm>
            <a:off x="574675" y="431801"/>
            <a:ext cx="9559140" cy="292100"/>
          </a:xfrm>
        </p:spPr>
        <p:txBody>
          <a:bodyPr/>
          <a:lstStyle/>
          <a:p>
            <a:r>
              <a:rPr lang="en-US"/>
              <a:t>Click to edit Master title style</a:t>
            </a:r>
            <a:endParaRPr lang="en-GB"/>
          </a:p>
        </p:txBody>
      </p:sp>
      <p:pic>
        <p:nvPicPr>
          <p:cNvPr id="8" name="Graphic 7">
            <a:extLst>
              <a:ext uri="{FF2B5EF4-FFF2-40B4-BE49-F238E27FC236}">
                <a16:creationId xmlns:a16="http://schemas.microsoft.com/office/drawing/2014/main" id="{67A9F1AB-75D4-CE4C-ADEC-F3B20E6E1FC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4675" y="6471739"/>
            <a:ext cx="565944" cy="112121"/>
          </a:xfrm>
          <a:prstGeom prst="rect">
            <a:avLst/>
          </a:prstGeom>
        </p:spPr>
      </p:pic>
      <p:cxnSp>
        <p:nvCxnSpPr>
          <p:cNvPr id="9" name="Straight Connector 8">
            <a:extLst>
              <a:ext uri="{FF2B5EF4-FFF2-40B4-BE49-F238E27FC236}">
                <a16:creationId xmlns:a16="http://schemas.microsoft.com/office/drawing/2014/main" id="{2959E42F-67CE-1AC6-1739-CD2CDC7783CF}"/>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830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3.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2.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21.sv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ags" Target="../tags/tag1.xml"/><Relationship Id="rId5" Type="http://schemas.openxmlformats.org/officeDocument/2006/relationships/theme" Target="../theme/theme8.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theme" Target="../theme/theme9.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image" Target="../media/image21.svg"/><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tags" Target="../tags/tag3.xml"/><Relationship Id="rId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D6780-B58F-8F8E-04ED-45199A9B7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F7CC8F-6591-FD41-38A1-E9AA43CCC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BA8D8-18CC-7A1F-805E-A49678F47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9370AF-540F-9840-9D65-14F6CB12578E}" type="datetimeFigureOut">
              <a:rPr lang="en-US" smtClean="0"/>
              <a:t>5/13/2026</a:t>
            </a:fld>
            <a:endParaRPr lang="en-US"/>
          </a:p>
        </p:txBody>
      </p:sp>
      <p:sp>
        <p:nvSpPr>
          <p:cNvPr id="5" name="Footer Placeholder 4">
            <a:extLst>
              <a:ext uri="{FF2B5EF4-FFF2-40B4-BE49-F238E27FC236}">
                <a16:creationId xmlns:a16="http://schemas.microsoft.com/office/drawing/2014/main" id="{149F37E3-01BF-2DCC-A474-5BE611CA1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893E16-F161-2C0A-12B9-AE02FA9C4B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E66E9-B4D9-644E-833A-20E7333819D0}" type="slidenum">
              <a:rPr lang="en-US" smtClean="0"/>
              <a:t>‹#›</a:t>
            </a:fld>
            <a:endParaRPr lang="en-US"/>
          </a:p>
        </p:txBody>
      </p:sp>
    </p:spTree>
    <p:extLst>
      <p:ext uri="{BB962C8B-B14F-4D97-AF65-F5344CB8AC3E}">
        <p14:creationId xmlns:p14="http://schemas.microsoft.com/office/powerpoint/2010/main" val="331816581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5/13/2026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99" r:id="rId13"/>
    <p:sldLayoutId id="2147483800" r:id="rId14"/>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5/13/2026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98826950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47141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28"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8" indent="-228608" algn="l" defTabSz="914428" rtl="0" eaLnBrk="1" latinLnBrk="0" hangingPunct="1">
        <a:lnSpc>
          <a:spcPct val="90000"/>
        </a:lnSpc>
        <a:spcBef>
          <a:spcPts val="1000"/>
        </a:spcBef>
        <a:buClr>
          <a:srgbClr val="920075"/>
        </a:buClr>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22" indent="-228608" algn="l" defTabSz="914428" rtl="0" eaLnBrk="1" latinLnBrk="0" hangingPunct="1">
        <a:lnSpc>
          <a:spcPct val="90000"/>
        </a:lnSpc>
        <a:spcBef>
          <a:spcPts val="500"/>
        </a:spcBef>
        <a:buClr>
          <a:srgbClr val="920075"/>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36" indent="-228608" algn="l" defTabSz="914428" rtl="0" eaLnBrk="1" latinLnBrk="0" hangingPunct="1">
        <a:lnSpc>
          <a:spcPct val="90000"/>
        </a:lnSpc>
        <a:spcBef>
          <a:spcPts val="500"/>
        </a:spcBef>
        <a:buClr>
          <a:srgbClr val="920075"/>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50"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65"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5AD6F-20C8-24D7-4768-0104D70CE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24B6B-5D3E-008E-61D7-67737821D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683AF-4909-37D4-3E59-9FC101016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BE2EEE-FB2E-40DA-8DB6-D2CCC87AFE7C}" type="datetimeFigureOut">
              <a:rPr lang="en-US" smtClean="0"/>
              <a:t>5/13/2026</a:t>
            </a:fld>
            <a:endParaRPr lang="en-US"/>
          </a:p>
        </p:txBody>
      </p:sp>
      <p:sp>
        <p:nvSpPr>
          <p:cNvPr id="5" name="Footer Placeholder 4">
            <a:extLst>
              <a:ext uri="{FF2B5EF4-FFF2-40B4-BE49-F238E27FC236}">
                <a16:creationId xmlns:a16="http://schemas.microsoft.com/office/drawing/2014/main" id="{182CFFA5-1D13-1E69-8C9D-9994BA8E8F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FB1EE5-E8B5-11EA-2E61-F622C28BD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2EA953-5446-4F97-8C91-0DE41BF7ECFA}" type="slidenum">
              <a:rPr lang="en-US" smtClean="0"/>
              <a:t>‹#›</a:t>
            </a:fld>
            <a:endParaRPr lang="en-US"/>
          </a:p>
        </p:txBody>
      </p:sp>
    </p:spTree>
    <p:extLst>
      <p:ext uri="{BB962C8B-B14F-4D97-AF65-F5344CB8AC3E}">
        <p14:creationId xmlns:p14="http://schemas.microsoft.com/office/powerpoint/2010/main" val="154173859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4477-D770-CB2C-6ADE-AD8C145CB50C}"/>
              </a:ext>
            </a:extLst>
          </p:cNvPr>
          <p:cNvSpPr>
            <a:spLocks noGrp="1"/>
          </p:cNvSpPr>
          <p:nvPr>
            <p:ph type="title"/>
          </p:nvPr>
        </p:nvSpPr>
        <p:spPr>
          <a:xfrm>
            <a:off x="574674" y="431801"/>
            <a:ext cx="11039475" cy="292100"/>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62ACC4-270E-9852-05EC-21F323D572C5}"/>
              </a:ext>
            </a:extLst>
          </p:cNvPr>
          <p:cNvSpPr>
            <a:spLocks noGrp="1"/>
          </p:cNvSpPr>
          <p:nvPr>
            <p:ph type="body" idx="1"/>
          </p:nvPr>
        </p:nvSpPr>
        <p:spPr>
          <a:xfrm>
            <a:off x="574675" y="1231900"/>
            <a:ext cx="11039473" cy="489902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586E33-82DB-2974-7BB1-16AD28B7A035}"/>
              </a:ext>
            </a:extLst>
          </p:cNvPr>
          <p:cNvSpPr>
            <a:spLocks noGrp="1"/>
          </p:cNvSpPr>
          <p:nvPr>
            <p:ph type="ftr" sz="quarter" idx="3"/>
          </p:nvPr>
        </p:nvSpPr>
        <p:spPr>
          <a:xfrm>
            <a:off x="1398747" y="6419849"/>
            <a:ext cx="2566036" cy="215900"/>
          </a:xfrm>
          <a:prstGeom prst="rect">
            <a:avLst/>
          </a:prstGeom>
        </p:spPr>
        <p:txBody>
          <a:bodyPr vert="horz" lIns="91440" tIns="45720" rIns="108000" bIns="45720" rtlCol="0" anchor="ctr"/>
          <a:lstStyle>
            <a:lvl1pPr algn="l">
              <a:defRPr sz="600" spc="0" baseline="0">
                <a:solidFill>
                  <a:schemeClr val="tx1">
                    <a:tint val="75000"/>
                  </a:schemeClr>
                </a:solidFill>
              </a:defRPr>
            </a:lvl1pPr>
          </a:lstStyle>
          <a:p>
            <a:r>
              <a:rPr lang="en-GB"/>
              <a:t>Art of the Possible.</a:t>
            </a:r>
          </a:p>
        </p:txBody>
      </p:sp>
      <p:sp>
        <p:nvSpPr>
          <p:cNvPr id="6" name="Slide Number Placeholder 5">
            <a:extLst>
              <a:ext uri="{FF2B5EF4-FFF2-40B4-BE49-F238E27FC236}">
                <a16:creationId xmlns:a16="http://schemas.microsoft.com/office/drawing/2014/main" id="{74901121-D711-1DF2-F4C0-A2B618A13DEF}"/>
              </a:ext>
            </a:extLst>
          </p:cNvPr>
          <p:cNvSpPr>
            <a:spLocks noGrp="1"/>
          </p:cNvSpPr>
          <p:nvPr>
            <p:ph type="sldNum" sz="quarter" idx="4"/>
          </p:nvPr>
        </p:nvSpPr>
        <p:spPr>
          <a:xfrm>
            <a:off x="11398250" y="6413499"/>
            <a:ext cx="215899" cy="228601"/>
          </a:xfrm>
          <a:prstGeom prst="rect">
            <a:avLst/>
          </a:prstGeom>
        </p:spPr>
        <p:txBody>
          <a:bodyPr vert="horz" lIns="0" tIns="45720" rIns="0" bIns="45720" rtlCol="0" anchor="ctr"/>
          <a:lstStyle>
            <a:lvl1pPr algn="r">
              <a:defRPr sz="600">
                <a:solidFill>
                  <a:schemeClr val="tx1"/>
                </a:solidFill>
              </a:defRPr>
            </a:lvl1pPr>
          </a:lstStyle>
          <a:p>
            <a:fld id="{300BFAFD-D4FA-49E9-B462-919008765615}" type="slidenum">
              <a:rPr lang="en-GB" smtClean="0"/>
              <a:pPr/>
              <a:t>‹#›</a:t>
            </a:fld>
            <a:endParaRPr lang="en-GB"/>
          </a:p>
        </p:txBody>
      </p:sp>
      <p:sp>
        <p:nvSpPr>
          <p:cNvPr id="11" name="Footer Placeholder 3">
            <a:extLst>
              <a:ext uri="{FF2B5EF4-FFF2-40B4-BE49-F238E27FC236}">
                <a16:creationId xmlns:a16="http://schemas.microsoft.com/office/drawing/2014/main" id="{0F4F9610-BC73-6494-0FD3-6972A92EFFA8}"/>
              </a:ext>
            </a:extLst>
          </p:cNvPr>
          <p:cNvSpPr txBox="1">
            <a:spLocks/>
          </p:cNvSpPr>
          <p:nvPr/>
        </p:nvSpPr>
        <p:spPr>
          <a:xfrm>
            <a:off x="6788636" y="6453627"/>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2025 GENERAL DYNAMICS INFORMATION TECHNOLOGY. ALL RIGHTS RESERVED.</a:t>
            </a:r>
          </a:p>
        </p:txBody>
      </p:sp>
      <p:cxnSp>
        <p:nvCxnSpPr>
          <p:cNvPr id="12" name="Straight Connector 11">
            <a:extLst>
              <a:ext uri="{FF2B5EF4-FFF2-40B4-BE49-F238E27FC236}">
                <a16:creationId xmlns:a16="http://schemas.microsoft.com/office/drawing/2014/main" id="{241B091F-A702-A222-31FC-5993C3A8DF91}"/>
              </a:ext>
            </a:extLst>
          </p:cNvPr>
          <p:cNvCxnSpPr/>
          <p:nvPr/>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75337BC-6F55-7BD3-2263-CE7E49642E1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574675" y="6471739"/>
            <a:ext cx="565944" cy="112121"/>
          </a:xfrm>
          <a:prstGeom prst="rect">
            <a:avLst/>
          </a:prstGeom>
        </p:spPr>
      </p:pic>
      <p:cxnSp>
        <p:nvCxnSpPr>
          <p:cNvPr id="13" name="Straight Connector 12">
            <a:extLst>
              <a:ext uri="{FF2B5EF4-FFF2-40B4-BE49-F238E27FC236}">
                <a16:creationId xmlns:a16="http://schemas.microsoft.com/office/drawing/2014/main" id="{E65C5C62-02A8-9AD8-230A-2BDD13483F96}"/>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F02D29-9023-00AA-4B23-F1907296E7F4}"/>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6"/>
    </p:custDataLst>
    <p:extLst>
      <p:ext uri="{BB962C8B-B14F-4D97-AF65-F5344CB8AC3E}">
        <p14:creationId xmlns:p14="http://schemas.microsoft.com/office/powerpoint/2010/main" val="282820632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Lst>
  <p:hf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9388" indent="-17938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31825" indent="-1889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074738"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27175" indent="-1793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970088" indent="-1793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 orient="horz" pos="272">
          <p15:clr>
            <a:srgbClr val="F26B43"/>
          </p15:clr>
        </p15:guide>
        <p15:guide id="43" orient="horz" pos="4184">
          <p15:clr>
            <a:srgbClr val="F26B43"/>
          </p15:clr>
        </p15:guide>
        <p15:guide id="44" orient="horz" pos="456">
          <p15:clr>
            <a:srgbClr val="F26B43"/>
          </p15:clr>
        </p15:guide>
        <p15:guide id="45" orient="horz" pos="4040">
          <p15:clr>
            <a:srgbClr val="F26B43"/>
          </p15:clr>
        </p15:guide>
        <p15:guide id="48" orient="horz" pos="638">
          <p15:clr>
            <a:srgbClr val="F26B43"/>
          </p15:clr>
        </p15:guide>
        <p15:guide id="49" orient="horz" pos="776">
          <p15:clr>
            <a:srgbClr val="F26B43"/>
          </p15:clr>
        </p15:guide>
        <p15:guide id="50" orient="horz" pos="1706">
          <p15:clr>
            <a:srgbClr val="F26B43"/>
          </p15:clr>
        </p15:guide>
        <p15:guide id="51" pos="361">
          <p15:clr>
            <a:srgbClr val="F26B43"/>
          </p15:clr>
        </p15:guide>
        <p15:guide id="52" pos="2589">
          <p15:clr>
            <a:srgbClr val="F26B43"/>
          </p15:clr>
        </p15:guide>
        <p15:guide id="53" pos="2725">
          <p15:clr>
            <a:srgbClr val="F26B43"/>
          </p15:clr>
        </p15:guide>
        <p15:guide id="54" pos="4952">
          <p15:clr>
            <a:srgbClr val="F26B43"/>
          </p15:clr>
        </p15:guide>
        <p15:guide id="55" orient="horz" pos="1850">
          <p15:clr>
            <a:srgbClr val="F26B43"/>
          </p15:clr>
        </p15:guide>
        <p15:guide id="56" orient="horz" pos="2787">
          <p15:clr>
            <a:srgbClr val="F26B43"/>
          </p15:clr>
        </p15:guide>
        <p15:guide id="57" pos="5088">
          <p15:clr>
            <a:srgbClr val="F26B43"/>
          </p15:clr>
        </p15:guide>
        <p15:guide id="58" pos="7315">
          <p15:clr>
            <a:srgbClr val="F26B43"/>
          </p15:clr>
        </p15:guide>
        <p15:guide id="59" orient="horz" pos="2924">
          <p15:clr>
            <a:srgbClr val="F26B43"/>
          </p15:clr>
        </p15:guide>
        <p15:guide id="60" orient="horz" pos="386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4477-D770-CB2C-6ADE-AD8C145CB50C}"/>
              </a:ext>
            </a:extLst>
          </p:cNvPr>
          <p:cNvSpPr>
            <a:spLocks noGrp="1"/>
          </p:cNvSpPr>
          <p:nvPr>
            <p:ph type="title"/>
          </p:nvPr>
        </p:nvSpPr>
        <p:spPr>
          <a:xfrm>
            <a:off x="574674" y="431801"/>
            <a:ext cx="11039475" cy="292100"/>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62ACC4-270E-9852-05EC-21F323D572C5}"/>
              </a:ext>
            </a:extLst>
          </p:cNvPr>
          <p:cNvSpPr>
            <a:spLocks noGrp="1"/>
          </p:cNvSpPr>
          <p:nvPr>
            <p:ph type="body" idx="1"/>
          </p:nvPr>
        </p:nvSpPr>
        <p:spPr>
          <a:xfrm>
            <a:off x="574675" y="1231900"/>
            <a:ext cx="11039473" cy="4899025"/>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586E33-82DB-2974-7BB1-16AD28B7A035}"/>
              </a:ext>
            </a:extLst>
          </p:cNvPr>
          <p:cNvSpPr>
            <a:spLocks noGrp="1"/>
          </p:cNvSpPr>
          <p:nvPr>
            <p:ph type="ftr" sz="quarter" idx="3"/>
          </p:nvPr>
        </p:nvSpPr>
        <p:spPr>
          <a:xfrm>
            <a:off x="1398747" y="6419849"/>
            <a:ext cx="2566036" cy="215900"/>
          </a:xfrm>
          <a:prstGeom prst="rect">
            <a:avLst/>
          </a:prstGeom>
        </p:spPr>
        <p:txBody>
          <a:bodyPr vert="horz" lIns="91440" tIns="45720" rIns="108000" bIns="45720" rtlCol="0" anchor="ctr"/>
          <a:lstStyle>
            <a:lvl1pPr algn="l">
              <a:defRPr sz="600" spc="0" baseline="0">
                <a:solidFill>
                  <a:schemeClr val="tx1">
                    <a:tint val="75000"/>
                  </a:schemeClr>
                </a:solidFill>
              </a:defRPr>
            </a:lvl1pPr>
          </a:lstStyle>
          <a:p>
            <a:r>
              <a:rPr lang="en-US"/>
              <a:t>GDIT Sensitive or Proprietary</a:t>
            </a:r>
            <a:endParaRPr lang="en-GB"/>
          </a:p>
        </p:txBody>
      </p:sp>
      <p:sp>
        <p:nvSpPr>
          <p:cNvPr id="6" name="Slide Number Placeholder 5">
            <a:extLst>
              <a:ext uri="{FF2B5EF4-FFF2-40B4-BE49-F238E27FC236}">
                <a16:creationId xmlns:a16="http://schemas.microsoft.com/office/drawing/2014/main" id="{74901121-D711-1DF2-F4C0-A2B618A13DEF}"/>
              </a:ext>
            </a:extLst>
          </p:cNvPr>
          <p:cNvSpPr>
            <a:spLocks noGrp="1"/>
          </p:cNvSpPr>
          <p:nvPr>
            <p:ph type="sldNum" sz="quarter" idx="4"/>
          </p:nvPr>
        </p:nvSpPr>
        <p:spPr>
          <a:xfrm>
            <a:off x="11398250" y="6413499"/>
            <a:ext cx="215899" cy="228601"/>
          </a:xfrm>
          <a:prstGeom prst="rect">
            <a:avLst/>
          </a:prstGeom>
        </p:spPr>
        <p:txBody>
          <a:bodyPr vert="horz" lIns="0" tIns="45720" rIns="0" bIns="45720" rtlCol="0" anchor="ctr"/>
          <a:lstStyle>
            <a:lvl1pPr algn="r">
              <a:defRPr sz="600">
                <a:solidFill>
                  <a:schemeClr val="tx1"/>
                </a:solidFill>
              </a:defRPr>
            </a:lvl1pPr>
          </a:lstStyle>
          <a:p>
            <a:fld id="{300BFAFD-D4FA-49E9-B462-919008765615}" type="slidenum">
              <a:rPr lang="en-GB" smtClean="0"/>
              <a:pPr/>
              <a:t>‹#›</a:t>
            </a:fld>
            <a:endParaRPr lang="en-GB"/>
          </a:p>
        </p:txBody>
      </p:sp>
      <p:sp>
        <p:nvSpPr>
          <p:cNvPr id="11" name="Footer Placeholder 3">
            <a:extLst>
              <a:ext uri="{FF2B5EF4-FFF2-40B4-BE49-F238E27FC236}">
                <a16:creationId xmlns:a16="http://schemas.microsoft.com/office/drawing/2014/main" id="{0F4F9610-BC73-6494-0FD3-6972A92EFFA8}"/>
              </a:ext>
            </a:extLst>
          </p:cNvPr>
          <p:cNvSpPr txBox="1">
            <a:spLocks/>
          </p:cNvSpPr>
          <p:nvPr/>
        </p:nvSpPr>
        <p:spPr>
          <a:xfrm>
            <a:off x="6788636" y="6453627"/>
            <a:ext cx="4581832" cy="148345"/>
          </a:xfrm>
          <a:prstGeom prst="rect">
            <a:avLst/>
          </a:prstGeom>
        </p:spPr>
        <p:txBody>
          <a:bodyPr vert="horz" lIns="91440" tIns="45720" rIns="91440" bIns="45720" rtlCol="0" anchor="ctr"/>
          <a:lstStyle>
            <a:defPPr>
              <a:defRPr lang="en-US"/>
            </a:defPPr>
            <a:lvl1pPr marL="0" algn="ct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defRPr/>
            </a:pPr>
            <a:r>
              <a:rPr lang="en-US" sz="500" spc="100">
                <a:solidFill>
                  <a:srgbClr val="474A4C"/>
                </a:solidFill>
                <a:latin typeface="Arial" panose="020B0604020202020204"/>
              </a:rPr>
              <a:t>© 2024 GENERAL DYNAMICS INFORMATION TECHNOLOGY. ALL RIGHTS RESERVED.</a:t>
            </a:r>
          </a:p>
        </p:txBody>
      </p:sp>
      <p:cxnSp>
        <p:nvCxnSpPr>
          <p:cNvPr id="12" name="Straight Connector 11">
            <a:extLst>
              <a:ext uri="{FF2B5EF4-FFF2-40B4-BE49-F238E27FC236}">
                <a16:creationId xmlns:a16="http://schemas.microsoft.com/office/drawing/2014/main" id="{241B091F-A702-A222-31FC-5993C3A8DF91}"/>
              </a:ext>
            </a:extLst>
          </p:cNvPr>
          <p:cNvCxnSpPr/>
          <p:nvPr/>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275337BC-6F55-7BD3-2263-CE7E49642E1E}"/>
              </a:ext>
            </a:extLst>
          </p:cNvPr>
          <p:cNvPicPr>
            <a:picLocks noChangeAspect="1"/>
          </p:cNvPicPr>
          <p:nvPr userDrawn="1"/>
        </p:nvPicPr>
        <p:blipFill>
          <a:blip>
            <a:extLst>
              <a:ext uri="{96DAC541-7B7A-43D3-8B79-37D633B846F1}">
                <asvg:svgBlip xmlns:asvg="http://schemas.microsoft.com/office/drawing/2016/SVG/main" r:embed="rId36"/>
              </a:ext>
            </a:extLst>
          </a:blip>
          <a:stretch>
            <a:fillRect/>
          </a:stretch>
        </p:blipFill>
        <p:spPr>
          <a:xfrm>
            <a:off x="574675" y="6471739"/>
            <a:ext cx="565944" cy="112121"/>
          </a:xfrm>
          <a:prstGeom prst="rect">
            <a:avLst/>
          </a:prstGeom>
        </p:spPr>
      </p:pic>
      <p:cxnSp>
        <p:nvCxnSpPr>
          <p:cNvPr id="13" name="Straight Connector 12">
            <a:extLst>
              <a:ext uri="{FF2B5EF4-FFF2-40B4-BE49-F238E27FC236}">
                <a16:creationId xmlns:a16="http://schemas.microsoft.com/office/drawing/2014/main" id="{E65C5C62-02A8-9AD8-230A-2BDD13483F96}"/>
              </a:ext>
            </a:extLst>
          </p:cNvPr>
          <p:cNvCxnSpPr/>
          <p:nvPr userDrawn="1"/>
        </p:nvCxnSpPr>
        <p:spPr>
          <a:xfrm>
            <a:off x="11370469"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F02D29-9023-00AA-4B23-F1907296E7F4}"/>
              </a:ext>
            </a:extLst>
          </p:cNvPr>
          <p:cNvCxnSpPr/>
          <p:nvPr userDrawn="1"/>
        </p:nvCxnSpPr>
        <p:spPr>
          <a:xfrm>
            <a:off x="1324928" y="6456009"/>
            <a:ext cx="0" cy="1483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35"/>
    </p:custDataLst>
    <p:extLst>
      <p:ext uri="{BB962C8B-B14F-4D97-AF65-F5344CB8AC3E}">
        <p14:creationId xmlns:p14="http://schemas.microsoft.com/office/powerpoint/2010/main" val="229637270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Lst>
  <p:hf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9388" indent="-17938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31825" indent="-1889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074738"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27175" indent="-1793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970088" indent="-1793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 orient="horz" pos="272">
          <p15:clr>
            <a:srgbClr val="F26B43"/>
          </p15:clr>
        </p15:guide>
        <p15:guide id="43" orient="horz" pos="4184">
          <p15:clr>
            <a:srgbClr val="F26B43"/>
          </p15:clr>
        </p15:guide>
        <p15:guide id="44" orient="horz" pos="456">
          <p15:clr>
            <a:srgbClr val="F26B43"/>
          </p15:clr>
        </p15:guide>
        <p15:guide id="45" orient="horz" pos="4040">
          <p15:clr>
            <a:srgbClr val="F26B43"/>
          </p15:clr>
        </p15:guide>
        <p15:guide id="48" orient="horz" pos="638">
          <p15:clr>
            <a:srgbClr val="F26B43"/>
          </p15:clr>
        </p15:guide>
        <p15:guide id="49" orient="horz" pos="776">
          <p15:clr>
            <a:srgbClr val="F26B43"/>
          </p15:clr>
        </p15:guide>
        <p15:guide id="50" orient="horz" pos="1706">
          <p15:clr>
            <a:srgbClr val="F26B43"/>
          </p15:clr>
        </p15:guide>
        <p15:guide id="51" pos="361">
          <p15:clr>
            <a:srgbClr val="F26B43"/>
          </p15:clr>
        </p15:guide>
        <p15:guide id="52" pos="2589">
          <p15:clr>
            <a:srgbClr val="F26B43"/>
          </p15:clr>
        </p15:guide>
        <p15:guide id="53" pos="2725">
          <p15:clr>
            <a:srgbClr val="F26B43"/>
          </p15:clr>
        </p15:guide>
        <p15:guide id="54" pos="4952">
          <p15:clr>
            <a:srgbClr val="F26B43"/>
          </p15:clr>
        </p15:guide>
        <p15:guide id="55" orient="horz" pos="1850">
          <p15:clr>
            <a:srgbClr val="F26B43"/>
          </p15:clr>
        </p15:guide>
        <p15:guide id="56" orient="horz" pos="2787">
          <p15:clr>
            <a:srgbClr val="F26B43"/>
          </p15:clr>
        </p15:guide>
        <p15:guide id="57" pos="5088">
          <p15:clr>
            <a:srgbClr val="F26B43"/>
          </p15:clr>
        </p15:guide>
        <p15:guide id="58" pos="7315">
          <p15:clr>
            <a:srgbClr val="F26B43"/>
          </p15:clr>
        </p15:guide>
        <p15:guide id="59" orient="horz" pos="2924">
          <p15:clr>
            <a:srgbClr val="F26B43"/>
          </p15:clr>
        </p15:guide>
        <p15:guide id="60"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mailto:incident.response@vita.virginia.gov" TargetMode="External"/><Relationship Id="rId2" Type="http://schemas.openxmlformats.org/officeDocument/2006/relationships/hyperlink" Target="https://www.reportcyber.virginia.gov/cyber-incident-form/executive-branch-agency/" TargetMode="Externa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hyperlink" Target="https://teams.microsoft.com/l/meetup-join/19%3ameeting_MTEyYmI0NTItNzA3ZS00YWNjLTg1NjgtZjkzNzc0YTU3YTNh%40thread.v2/0?context=%7b%22Tid%22%3a%22620ae5a9-4ec1-4fa0-8641-5d9f386c7309%22%2c%22Oid%22%3a%22d193368f-0db6-4ee9-844e-4a3185a057bb%22%7d" TargetMode="External"/><Relationship Id="rId4" Type="http://schemas.openxmlformats.org/officeDocument/2006/relationships/hyperlink" Target="https://teams.microsoft.com/l/meetup-join/19%3ameeting_MjA4M2M0MjEtZDQxMC00ODY2LWI5YjAtODI2MmRmMTRmM2Q0%40thread.v2/0?context=%7b%22Tid%22%3a%22620ae5a9-4ec1-4fa0-8641-5d9f386c7309%22%2c%22Oid%22%3a%22d193368f-0db6-4ee9-844e-4a3185a057bb%22%7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hyperlink" Target="https://cov.splunkcloudgc.com/en-US/app/Agency_Dashboards/"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hyperlink" Target="https://www.splunk.com/en_us/training/basic-subscription.html" TargetMode="Externa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mailto:jared.karnes@vita.virginia.gov"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covgov.sharepoint.com/sites/VITA-Connections-External/SitePages/VITA-service-catalog-update--Feb.-19(1).aspx?xsdata=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3D&amp;sdata=VkNiT0cvS1J5bjRQbEFyT3ptMHAvMmJnSC9hZUl6NFFiUzFEam9ZOHMxZz0%3D&amp;ovuser=620ae5a9-4ec1-4fa0-8641-5d9f386c7309%2CJohanna.Opolski%40vita.virginia.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forms.cloud.microsoft/Pages/ResponsePage.aspx?id=qeUKYsFOoE-GQV2fOGxzCb0UdB3mjGFHvwd7FFWnS4hUMENXWkxKN0gyQU5KWURORkVLNDJOT0ExMS4u" TargetMode="External"/><Relationship Id="rId2" Type="http://schemas.openxmlformats.org/officeDocument/2006/relationships/hyperlink" Target="https://forms.cloud.microsoft/Pages/ResponsePage.aspx?id=qeUKYsFOoE-GQV2fOGxzCb0UdB3mjGFHvwd7FFWnS4hUMDdIVlBSTzVGQUtONVczT0VJU0NEN0NTMi4u" TargetMode="Externa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hyperlink" Target="https://covaconf.webex.com/weblink/register/rfbee0a945b71936d5d0142c932840b86"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s://www.vita.virginia.gov/security/information-security-conference/registration-information/" TargetMode="External"/><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hyperlink" Target="http://www.vita.virginia.gov/is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71B94-CB61-9BA6-57BD-370A570B23E4}"/>
              </a:ext>
            </a:extLst>
          </p:cNvPr>
          <p:cNvSpPr txBox="1">
            <a:spLocks noGrp="1"/>
          </p:cNvSpPr>
          <p:nvPr>
            <p:ph type="title" idx="4294967295"/>
          </p:nvPr>
        </p:nvSpPr>
        <p:spPr>
          <a:xfrm>
            <a:off x="5781190" y="3676844"/>
            <a:ext cx="5923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Information Security Officer's </a:t>
            </a:r>
            <a:endParaRPr kumimoji="0" lang="en-US" sz="1800" b="0" i="0" u="none" strike="noStrike" kern="1200" cap="none" spc="0" normalizeH="0" baseline="0" noProof="0" dirty="0">
              <a:ln>
                <a:noFill/>
              </a:ln>
              <a:solidFill>
                <a:srgbClr val="005E6E"/>
              </a:solidFill>
              <a:effectLst/>
              <a:uLnTx/>
              <a:uFillTx/>
              <a:latin typeface="+mn-lt"/>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Advisory Group</a:t>
            </a:r>
            <a:endParaRPr kumimoji="0" lang="en-US" sz="3600" b="1" i="0" u="none" strike="noStrike" kern="1200" cap="none" spc="0" normalizeH="0" baseline="0" noProof="0" dirty="0">
              <a:ln>
                <a:noFill/>
              </a:ln>
              <a:solidFill>
                <a:srgbClr val="005E6E"/>
              </a:solidFill>
              <a:effectLst/>
              <a:uLnTx/>
              <a:uFillTx/>
              <a:latin typeface="Rajdhani" panose="02000000000000000000" pitchFamily="2" charset="77"/>
              <a:ea typeface="+mn-ea"/>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dirty="0">
                <a:solidFill>
                  <a:srgbClr val="E0E1DD"/>
                </a:solidFill>
                <a:effectLst/>
                <a:latin typeface="Rajdhani"/>
              </a:rPr>
              <a:t>WELCOME TO THE</a:t>
            </a:r>
            <a:r>
              <a:rPr lang="en-US" sz="4800" b="1">
                <a:solidFill>
                  <a:srgbClr val="E0E1DD"/>
                </a:solidFill>
                <a:latin typeface="Rajdhani"/>
              </a:rPr>
              <a:t>  May 7,</a:t>
            </a:r>
            <a:r>
              <a:rPr lang="en-US" sz="4800" b="1" i="0" u="none" strike="noStrike">
                <a:solidFill>
                  <a:srgbClr val="E0E1DD"/>
                </a:solidFill>
                <a:effectLst/>
                <a:latin typeface="Rajdhani"/>
              </a:rPr>
              <a:t> </a:t>
            </a:r>
            <a:r>
              <a:rPr lang="en-US" sz="4800" b="1">
                <a:solidFill>
                  <a:srgbClr val="E0E1DD"/>
                </a:solidFill>
                <a:latin typeface="Rajdhani"/>
              </a:rPr>
              <a:t>2026</a:t>
            </a:r>
            <a:r>
              <a:rPr lang="en-US" sz="4800" b="1" i="0" u="none" strike="noStrike">
                <a:solidFill>
                  <a:srgbClr val="E0E1DD"/>
                </a:solidFill>
                <a:effectLst/>
                <a:latin typeface="Rajdhani"/>
              </a:rPr>
              <a:t> </a:t>
            </a:r>
            <a:r>
              <a:rPr lang="en-US" sz="4800" b="0" i="0" dirty="0">
                <a:solidFill>
                  <a:srgbClr val="E0E1DD"/>
                </a:solidFill>
                <a:effectLst/>
                <a:latin typeface="Rajdhani"/>
              </a:rPr>
              <a:t>​</a:t>
            </a:r>
            <a:br>
              <a:rPr lang="en-US" sz="4800" b="0" i="0" dirty="0">
                <a:effectLst/>
                <a:latin typeface="Rajdhani" panose="02000000000000000000" pitchFamily="2" charset="0"/>
              </a:rPr>
            </a:br>
            <a:r>
              <a:rPr lang="en-US" sz="4800" b="1" i="0" u="none" strike="noStrike" dirty="0">
                <a:solidFill>
                  <a:srgbClr val="E0E1DD"/>
                </a:solidFill>
                <a:effectLst/>
                <a:latin typeface="Rajdhani"/>
              </a:rPr>
              <a:t>ISOAG MEETING</a:t>
            </a:r>
            <a:r>
              <a:rPr lang="en-US" sz="4800" b="0" i="0" dirty="0">
                <a:solidFill>
                  <a:srgbClr val="E0E1DD"/>
                </a:solidFill>
                <a:effectLst/>
                <a:latin typeface="Rajdhani"/>
              </a:rPr>
              <a:t>​</a:t>
            </a:r>
            <a:br>
              <a:rPr lang="en-US" sz="3600" b="0" i="0" dirty="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1520185"/>
            <a:ext cx="5054686" cy="1914041"/>
          </a:xfrm>
          <a:prstGeom prst="rect">
            <a:avLst/>
          </a:prstGeom>
        </p:spPr>
      </p:pic>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p:txBody>
          <a:bodyPr/>
          <a:lstStyle/>
          <a:p>
            <a:r>
              <a:rPr lang="en-US" dirty="0"/>
              <a:t>May 2026 ISOAG</a:t>
            </a:r>
          </a:p>
        </p:txBody>
      </p:sp>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p:txBody>
          <a:bodyPr/>
          <a:lstStyle/>
          <a:p>
            <a:r>
              <a:rPr lang="en-US" dirty="0"/>
              <a:t>Physical Security Breaches</a:t>
            </a:r>
          </a:p>
        </p:txBody>
      </p:sp>
      <p:sp>
        <p:nvSpPr>
          <p:cNvPr id="5" name="Text Placeholder 4">
            <a:extLst>
              <a:ext uri="{FF2B5EF4-FFF2-40B4-BE49-F238E27FC236}">
                <a16:creationId xmlns:a16="http://schemas.microsoft.com/office/drawing/2014/main" id="{260E5AC1-21E8-DCAC-80D9-E35FEF07BCF6}"/>
              </a:ext>
            </a:extLst>
          </p:cNvPr>
          <p:cNvSpPr>
            <a:spLocks noGrp="1"/>
          </p:cNvSpPr>
          <p:nvPr>
            <p:ph type="body" sz="quarter" idx="13"/>
          </p:nvPr>
        </p:nvSpPr>
        <p:spPr/>
        <p:txBody>
          <a:bodyPr/>
          <a:lstStyle/>
          <a:p>
            <a:r>
              <a:rPr lang="en-US" dirty="0"/>
              <a:t>Scott Brinkley – Incident Response Manager</a:t>
            </a:r>
          </a:p>
        </p:txBody>
      </p:sp>
      <p:sp>
        <p:nvSpPr>
          <p:cNvPr id="6" name="Text Placeholder 5">
            <a:extLst>
              <a:ext uri="{FF2B5EF4-FFF2-40B4-BE49-F238E27FC236}">
                <a16:creationId xmlns:a16="http://schemas.microsoft.com/office/drawing/2014/main" id="{5E11B3F6-037F-9B25-DF57-8A9562BCF834}"/>
              </a:ext>
            </a:extLst>
          </p:cNvPr>
          <p:cNvSpPr>
            <a:spLocks noGrp="1"/>
          </p:cNvSpPr>
          <p:nvPr>
            <p:ph type="body" sz="quarter" idx="14"/>
          </p:nvPr>
        </p:nvSpPr>
        <p:spPr/>
        <p:txBody>
          <a:bodyPr/>
          <a:lstStyle/>
          <a:p>
            <a:r>
              <a:rPr lang="en-US" dirty="0"/>
              <a:t>May 7, 2026</a:t>
            </a:r>
          </a:p>
        </p:txBody>
      </p:sp>
      <p:pic>
        <p:nvPicPr>
          <p:cNvPr id="8" name="Picture Placeholder 7" descr="Man on escalator with a walkie talkie at his hip. He is wearing a white tee shirt with Security on the back in black letters">
            <a:extLst>
              <a:ext uri="{FF2B5EF4-FFF2-40B4-BE49-F238E27FC236}">
                <a16:creationId xmlns:a16="http://schemas.microsoft.com/office/drawing/2014/main" id="{180D7AA4-8592-2B0D-C4F7-420280BAEB30}"/>
              </a:ext>
            </a:extLst>
          </p:cNvPr>
          <p:cNvPicPr>
            <a:picLocks noGrp="1" noChangeAspect="1"/>
          </p:cNvPicPr>
          <p:nvPr>
            <p:ph type="pic" sz="quarter" idx="12"/>
          </p:nvPr>
        </p:nvPicPr>
        <p:blipFill>
          <a:blip r:embed="rId2"/>
          <a:srcRect l="2396" r="2396"/>
          <a:stretch>
            <a:fillRect/>
          </a:stretch>
        </p:blipFill>
        <p:spPr>
          <a:prstGeom prst="rect">
            <a:avLst/>
          </a:prstGeom>
        </p:spPr>
      </p:pic>
    </p:spTree>
    <p:extLst>
      <p:ext uri="{BB962C8B-B14F-4D97-AF65-F5344CB8AC3E}">
        <p14:creationId xmlns:p14="http://schemas.microsoft.com/office/powerpoint/2010/main" val="173102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749C7-7094-ADDD-4A5D-0314C2D87A89}"/>
              </a:ext>
            </a:extLst>
          </p:cNvPr>
          <p:cNvSpPr>
            <a:spLocks noGrp="1"/>
          </p:cNvSpPr>
          <p:nvPr>
            <p:ph idx="1"/>
          </p:nvPr>
        </p:nvSpPr>
        <p:spPr/>
        <p:txBody>
          <a:bodyPr/>
          <a:lstStyle/>
          <a:p>
            <a:r>
              <a:rPr lang="en-US" dirty="0"/>
              <a:t>SEC530-01.2</a:t>
            </a:r>
          </a:p>
          <a:p>
            <a:r>
              <a:rPr lang="en-US" b="0" dirty="0"/>
              <a:t>Section 8.11 – Physical and Environmental Protection</a:t>
            </a:r>
          </a:p>
        </p:txBody>
      </p:sp>
      <p:sp>
        <p:nvSpPr>
          <p:cNvPr id="3" name="Title 2">
            <a:extLst>
              <a:ext uri="{FF2B5EF4-FFF2-40B4-BE49-F238E27FC236}">
                <a16:creationId xmlns:a16="http://schemas.microsoft.com/office/drawing/2014/main" id="{DB713D23-95A3-F4A3-9F87-C3FBA6E71E57}"/>
              </a:ext>
            </a:extLst>
          </p:cNvPr>
          <p:cNvSpPr>
            <a:spLocks noGrp="1"/>
          </p:cNvSpPr>
          <p:nvPr>
            <p:ph type="title"/>
          </p:nvPr>
        </p:nvSpPr>
        <p:spPr>
          <a:xfrm>
            <a:off x="838199" y="2766218"/>
            <a:ext cx="3263537" cy="1325563"/>
          </a:xfrm>
        </p:spPr>
        <p:txBody>
          <a:bodyPr/>
          <a:lstStyle/>
          <a:p>
            <a:r>
              <a:rPr lang="en-US" dirty="0"/>
              <a:t>Outlined Responsibility</a:t>
            </a:r>
          </a:p>
        </p:txBody>
      </p:sp>
    </p:spTree>
    <p:extLst>
      <p:ext uri="{BB962C8B-B14F-4D97-AF65-F5344CB8AC3E}">
        <p14:creationId xmlns:p14="http://schemas.microsoft.com/office/powerpoint/2010/main" val="272927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p:txBody>
          <a:bodyPr/>
          <a:lstStyle/>
          <a:p>
            <a:r>
              <a:rPr lang="en-US" dirty="0"/>
              <a:t>Physical Breach</a:t>
            </a:r>
          </a:p>
        </p:txBody>
      </p:sp>
      <p:sp>
        <p:nvSpPr>
          <p:cNvPr id="3" name="Text Placeholder 2">
            <a:extLst>
              <a:ext uri="{FF2B5EF4-FFF2-40B4-BE49-F238E27FC236}">
                <a16:creationId xmlns:a16="http://schemas.microsoft.com/office/drawing/2014/main" id="{6EF13E75-9682-5B33-8D8F-E01D82BFFC1B}"/>
              </a:ext>
            </a:extLst>
          </p:cNvPr>
          <p:cNvSpPr>
            <a:spLocks noGrp="1"/>
          </p:cNvSpPr>
          <p:nvPr>
            <p:ph type="body" idx="1"/>
          </p:nvPr>
        </p:nvSpPr>
        <p:spPr>
          <a:xfrm>
            <a:off x="658246" y="3293144"/>
            <a:ext cx="6430341" cy="1302440"/>
          </a:xfrm>
        </p:spPr>
        <p:txBody>
          <a:bodyPr/>
          <a:lstStyle/>
          <a:p>
            <a:r>
              <a:rPr lang="en-US" dirty="0"/>
              <a:t>What does the Agency Information Security Team need to do?</a:t>
            </a:r>
          </a:p>
        </p:txBody>
      </p:sp>
    </p:spTree>
    <p:extLst>
      <p:ext uri="{BB962C8B-B14F-4D97-AF65-F5344CB8AC3E}">
        <p14:creationId xmlns:p14="http://schemas.microsoft.com/office/powerpoint/2010/main" val="138817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0" y="219163"/>
            <a:ext cx="10515600" cy="1325563"/>
          </a:xfrm>
        </p:spPr>
        <p:txBody>
          <a:bodyPr/>
          <a:lstStyle/>
          <a:p>
            <a:r>
              <a:rPr lang="en-US" dirty="0"/>
              <a:t>Determine Type of Breach</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p:txBody>
          <a:bodyPr/>
          <a:lstStyle/>
          <a:p>
            <a:endParaRPr lang="en-US" sz="3200" dirty="0"/>
          </a:p>
          <a:p>
            <a:r>
              <a:rPr lang="en-US" sz="2400" dirty="0"/>
              <a:t>Importance of Physical Breach Type</a:t>
            </a:r>
          </a:p>
          <a:p>
            <a:pPr marL="342900" indent="-342900">
              <a:buFont typeface="Arial" panose="020B0604020202020204" pitchFamily="34" charset="0"/>
              <a:buChar char="•"/>
            </a:pPr>
            <a:r>
              <a:rPr lang="en-US" sz="2400" dirty="0"/>
              <a:t>Possibilities vary based on type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Levels of access can be attained based on physical breach type</a:t>
            </a:r>
          </a:p>
        </p:txBody>
      </p:sp>
      <p:sp>
        <p:nvSpPr>
          <p:cNvPr id="5" name="Content Placeholder 4">
            <a:extLst>
              <a:ext uri="{FF2B5EF4-FFF2-40B4-BE49-F238E27FC236}">
                <a16:creationId xmlns:a16="http://schemas.microsoft.com/office/drawing/2014/main" id="{8E243B17-B060-697E-C8C6-EA6D20A6ECB0}"/>
              </a:ext>
            </a:extLst>
          </p:cNvPr>
          <p:cNvSpPr>
            <a:spLocks noGrp="1"/>
          </p:cNvSpPr>
          <p:nvPr>
            <p:ph sz="half" idx="2"/>
          </p:nvPr>
        </p:nvSpPr>
        <p:spPr/>
        <p:txBody>
          <a:bodyPr/>
          <a:lstStyle/>
          <a:p>
            <a:r>
              <a:rPr lang="en-US" dirty="0"/>
              <a:t>Types of Physical Breaches</a:t>
            </a:r>
          </a:p>
          <a:p>
            <a:endParaRPr lang="en-US" dirty="0"/>
          </a:p>
          <a:p>
            <a:pPr marL="342900" indent="-342900">
              <a:buFont typeface="Arial" panose="020B0604020202020204" pitchFamily="34" charset="0"/>
              <a:buChar char="•"/>
            </a:pPr>
            <a:r>
              <a:rPr lang="en-US" dirty="0"/>
              <a:t>Person to Person (deceptive)</a:t>
            </a:r>
          </a:p>
          <a:p>
            <a:pPr marL="342900" indent="-342900">
              <a:buFont typeface="Arial" panose="020B0604020202020204" pitchFamily="34" charset="0"/>
              <a:buChar char="•"/>
            </a:pPr>
            <a:r>
              <a:rPr lang="en-US" dirty="0"/>
              <a:t>Access to COV Device</a:t>
            </a:r>
          </a:p>
          <a:p>
            <a:pPr marL="342900" indent="-342900">
              <a:buFont typeface="Arial" panose="020B0604020202020204" pitchFamily="34" charset="0"/>
              <a:buChar char="•"/>
            </a:pPr>
            <a:r>
              <a:rPr lang="en-US" dirty="0"/>
              <a:t>Access to COV Network</a:t>
            </a:r>
          </a:p>
          <a:p>
            <a:pPr marL="342900" indent="-342900">
              <a:buFont typeface="Arial" panose="020B0604020202020204" pitchFamily="34" charset="0"/>
              <a:buChar char="•"/>
            </a:pPr>
            <a:r>
              <a:rPr lang="en-US" dirty="0"/>
              <a:t>Unmanned Vehicle Access (Drone, etc.)</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0258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2713-757D-BFC3-6613-27D0669A3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562B9-0C40-1C2B-3271-F3E79B7702F3}"/>
              </a:ext>
            </a:extLst>
          </p:cNvPr>
          <p:cNvSpPr>
            <a:spLocks noGrp="1"/>
          </p:cNvSpPr>
          <p:nvPr>
            <p:ph type="title"/>
          </p:nvPr>
        </p:nvSpPr>
        <p:spPr/>
        <p:txBody>
          <a:bodyPr/>
          <a:lstStyle/>
          <a:p>
            <a:r>
              <a:rPr lang="en-US" dirty="0"/>
              <a:t>Person-to-Person</a:t>
            </a:r>
          </a:p>
        </p:txBody>
      </p:sp>
      <p:sp>
        <p:nvSpPr>
          <p:cNvPr id="3" name="Content Placeholder 2">
            <a:extLst>
              <a:ext uri="{FF2B5EF4-FFF2-40B4-BE49-F238E27FC236}">
                <a16:creationId xmlns:a16="http://schemas.microsoft.com/office/drawing/2014/main" id="{AFE647FE-6032-4066-28BE-6957AB773732}"/>
              </a:ext>
            </a:extLst>
          </p:cNvPr>
          <p:cNvSpPr>
            <a:spLocks noGrp="1"/>
          </p:cNvSpPr>
          <p:nvPr>
            <p:ph sz="half" idx="1"/>
          </p:nvPr>
        </p:nvSpPr>
        <p:spPr>
          <a:xfrm>
            <a:off x="838200" y="1541740"/>
            <a:ext cx="5907157" cy="4351338"/>
          </a:xfrm>
        </p:spPr>
        <p:txBody>
          <a:bodyPr/>
          <a:lstStyle/>
          <a:p>
            <a:r>
              <a:rPr lang="en-US" sz="3200" dirty="0"/>
              <a:t>Concerns presented</a:t>
            </a:r>
          </a:p>
          <a:p>
            <a:pPr marL="457200" indent="-457200">
              <a:buFont typeface="Arial" panose="020B0604020202020204" pitchFamily="34" charset="0"/>
              <a:buChar char="•"/>
            </a:pPr>
            <a:r>
              <a:rPr lang="en-US" dirty="0"/>
              <a:t>Tailgating into the building</a:t>
            </a:r>
          </a:p>
          <a:p>
            <a:pPr marL="457200" indent="-457200">
              <a:buFont typeface="Arial" panose="020B0604020202020204" pitchFamily="34" charset="0"/>
              <a:buChar char="•"/>
            </a:pPr>
            <a:r>
              <a:rPr lang="en-US" dirty="0"/>
              <a:t>Theft of badge or capture of badge RFID</a:t>
            </a:r>
          </a:p>
          <a:p>
            <a:pPr marL="457200" indent="-457200">
              <a:buFont typeface="Arial" panose="020B0604020202020204" pitchFamily="34" charset="0"/>
              <a:buChar char="•"/>
            </a:pPr>
            <a:r>
              <a:rPr lang="en-US" dirty="0"/>
              <a:t>Theft of state device (mobile device or workstation). </a:t>
            </a:r>
            <a:r>
              <a:rPr lang="en-US" b="0" dirty="0"/>
              <a:t>Includes getting victim to log in for some urgent reason.</a:t>
            </a:r>
          </a:p>
          <a:p>
            <a:pPr marL="457200" indent="-457200">
              <a:buFont typeface="Arial" panose="020B0604020202020204" pitchFamily="34" charset="0"/>
              <a:buChar char="•"/>
            </a:pPr>
            <a:r>
              <a:rPr lang="en-US" dirty="0"/>
              <a:t>Slyly working historical data about the victim into conversation (first pet, primary school names and locations) for security questions or password guesses</a:t>
            </a:r>
          </a:p>
          <a:p>
            <a:pPr marL="914400" lvl="1" indent="-457200">
              <a:buFont typeface="Arial" panose="020B0604020202020204" pitchFamily="34" charset="0"/>
              <a:buChar char="•"/>
            </a:pPr>
            <a:r>
              <a:rPr lang="en-US" dirty="0"/>
              <a:t>(Did I go to High school with you?  What was our mascot again?). Sounds silly but enough charisma and it works.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1600" dirty="0"/>
          </a:p>
        </p:txBody>
      </p:sp>
      <p:pic>
        <p:nvPicPr>
          <p:cNvPr id="8" name="Content Placeholder 7" descr="Picture of a man and woman talking together, they are both in dark suits. He is listening with his hands in his pockets and she is speaking and gesturing with her hands.">
            <a:extLst>
              <a:ext uri="{FF2B5EF4-FFF2-40B4-BE49-F238E27FC236}">
                <a16:creationId xmlns:a16="http://schemas.microsoft.com/office/drawing/2014/main" id="{5DA7EEEB-8F78-D4B9-1032-3876DEC7692E}"/>
              </a:ext>
            </a:extLst>
          </p:cNvPr>
          <p:cNvPicPr>
            <a:picLocks noGrp="1" noChangeAspect="1"/>
          </p:cNvPicPr>
          <p:nvPr>
            <p:ph sz="half" idx="2"/>
          </p:nvPr>
        </p:nvPicPr>
        <p:blipFill>
          <a:blip r:embed="rId2"/>
          <a:stretch>
            <a:fillRect/>
          </a:stretch>
        </p:blipFill>
        <p:spPr>
          <a:xfrm>
            <a:off x="7307719" y="1825625"/>
            <a:ext cx="2910561" cy="4351338"/>
          </a:xfrm>
          <a:prstGeom prst="rect">
            <a:avLst/>
          </a:prstGeom>
        </p:spPr>
      </p:pic>
    </p:spTree>
    <p:extLst>
      <p:ext uri="{BB962C8B-B14F-4D97-AF65-F5344CB8AC3E}">
        <p14:creationId xmlns:p14="http://schemas.microsoft.com/office/powerpoint/2010/main" val="4002257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C012E2-6696-6DA4-FAD6-0BEF0FD7136B}"/>
              </a:ext>
            </a:extLst>
          </p:cNvPr>
          <p:cNvSpPr>
            <a:spLocks noGrp="1"/>
          </p:cNvSpPr>
          <p:nvPr>
            <p:ph type="title"/>
          </p:nvPr>
        </p:nvSpPr>
        <p:spPr/>
        <p:txBody>
          <a:bodyPr/>
          <a:lstStyle/>
          <a:p>
            <a:r>
              <a:rPr lang="en-US" dirty="0"/>
              <a:t>Access to COV Device</a:t>
            </a:r>
          </a:p>
        </p:txBody>
      </p:sp>
      <p:sp>
        <p:nvSpPr>
          <p:cNvPr id="3" name="Content Placeholder 2">
            <a:extLst>
              <a:ext uri="{FF2B5EF4-FFF2-40B4-BE49-F238E27FC236}">
                <a16:creationId xmlns:a16="http://schemas.microsoft.com/office/drawing/2014/main" id="{08CA7D6D-F411-34DF-C779-C70983690E64}"/>
              </a:ext>
            </a:extLst>
          </p:cNvPr>
          <p:cNvSpPr>
            <a:spLocks noGrp="1"/>
          </p:cNvSpPr>
          <p:nvPr>
            <p:ph sz="quarter" idx="4"/>
          </p:nvPr>
        </p:nvSpPr>
        <p:spPr/>
        <p:txBody>
          <a:bodyPr/>
          <a:lstStyle/>
          <a:p>
            <a:r>
              <a:rPr lang="en-US" sz="3200" b="1" dirty="0"/>
              <a:t>Access Controls</a:t>
            </a:r>
          </a:p>
          <a:p>
            <a:pPr marL="285750" indent="-285750">
              <a:buFont typeface="Arial" panose="020B0604020202020204" pitchFamily="34" charset="0"/>
              <a:buChar char="•"/>
            </a:pPr>
            <a:r>
              <a:rPr lang="en-US" b="1" dirty="0"/>
              <a:t>Device lost or stolen?  Is access granted while lost? (Post it note with password, etc.)</a:t>
            </a:r>
          </a:p>
          <a:p>
            <a:pPr marL="285750" indent="-285750">
              <a:buFont typeface="Arial" panose="020B0604020202020204" pitchFamily="34" charset="0"/>
              <a:buChar char="•"/>
            </a:pPr>
            <a:r>
              <a:rPr lang="en-US" b="1" dirty="0"/>
              <a:t>Was mobile device or workstation logged in when stolen granting access innately?</a:t>
            </a:r>
          </a:p>
          <a:p>
            <a:pPr marL="285750" indent="-285750">
              <a:buFont typeface="Arial" panose="020B0604020202020204" pitchFamily="34" charset="0"/>
              <a:buChar char="•"/>
            </a:pPr>
            <a:r>
              <a:rPr lang="en-US" b="1" dirty="0"/>
              <a:t>Was device left unattended in public space?</a:t>
            </a:r>
          </a:p>
          <a:p>
            <a:pPr marL="285750" indent="-285750">
              <a:buFont typeface="Arial" panose="020B0604020202020204" pitchFamily="34" charset="0"/>
              <a:buChar char="•"/>
            </a:pPr>
            <a:r>
              <a:rPr lang="en-US" b="1" dirty="0"/>
              <a:t>Was a small unknown peripheral connected to device?</a:t>
            </a:r>
          </a:p>
          <a:p>
            <a:pPr marL="285750" indent="-285750">
              <a:buFont typeface="Arial" panose="020B0604020202020204" pitchFamily="34" charset="0"/>
              <a:buChar char="•"/>
            </a:pPr>
            <a:r>
              <a:rPr lang="en-US" b="1" dirty="0"/>
              <a:t>Was access granted inordinately to a server?</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*Analyze device that was accessed*</a:t>
            </a:r>
          </a:p>
        </p:txBody>
      </p:sp>
      <p:pic>
        <p:nvPicPr>
          <p:cNvPr id="6" name="Picture Placeholder 5" descr="Digital Lock on Laptop screen">
            <a:extLst>
              <a:ext uri="{FF2B5EF4-FFF2-40B4-BE49-F238E27FC236}">
                <a16:creationId xmlns:a16="http://schemas.microsoft.com/office/drawing/2014/main" id="{B7CC9867-C74D-5BC3-7BF0-F623357E9970}"/>
              </a:ext>
            </a:extLst>
          </p:cNvPr>
          <p:cNvPicPr>
            <a:picLocks noGrp="1" noChangeAspect="1"/>
          </p:cNvPicPr>
          <p:nvPr>
            <p:ph type="pic" sz="quarter" idx="13"/>
          </p:nvPr>
        </p:nvPicPr>
        <p:blipFill>
          <a:blip r:embed="rId3"/>
          <a:srcRect t="1103" b="1103"/>
          <a:stretch>
            <a:fillRect/>
          </a:stretch>
        </p:blipFill>
        <p:spPr>
          <a:prstGeom prst="rect">
            <a:avLst/>
          </a:prstGeom>
        </p:spPr>
      </p:pic>
    </p:spTree>
    <p:extLst>
      <p:ext uri="{BB962C8B-B14F-4D97-AF65-F5344CB8AC3E}">
        <p14:creationId xmlns:p14="http://schemas.microsoft.com/office/powerpoint/2010/main" val="411041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DF69D6-9FBB-8572-FD18-DB522289BA98}"/>
              </a:ext>
            </a:extLst>
          </p:cNvPr>
          <p:cNvSpPr>
            <a:spLocks noGrp="1"/>
          </p:cNvSpPr>
          <p:nvPr>
            <p:ph type="title"/>
          </p:nvPr>
        </p:nvSpPr>
        <p:spPr/>
        <p:txBody>
          <a:bodyPr/>
          <a:lstStyle/>
          <a:p>
            <a:r>
              <a:rPr lang="en-US" dirty="0"/>
              <a:t>Access to COV Networks</a:t>
            </a:r>
          </a:p>
        </p:txBody>
      </p:sp>
      <p:sp>
        <p:nvSpPr>
          <p:cNvPr id="3" name="Content Placeholder 2">
            <a:extLst>
              <a:ext uri="{FF2B5EF4-FFF2-40B4-BE49-F238E27FC236}">
                <a16:creationId xmlns:a16="http://schemas.microsoft.com/office/drawing/2014/main" id="{E6ABA67B-34E6-7EAC-9DF3-E44AAEFB16E5}"/>
              </a:ext>
            </a:extLst>
          </p:cNvPr>
          <p:cNvSpPr>
            <a:spLocks noGrp="1"/>
          </p:cNvSpPr>
          <p:nvPr>
            <p:ph idx="1"/>
          </p:nvPr>
        </p:nvSpPr>
        <p:spPr/>
        <p:txBody>
          <a:bodyPr/>
          <a:lstStyle/>
          <a:p>
            <a:r>
              <a:rPr lang="en-US" sz="3200" dirty="0"/>
              <a:t>Method of Access</a:t>
            </a:r>
          </a:p>
          <a:p>
            <a:pPr marL="285750" indent="-285750">
              <a:buFont typeface="Arial" panose="020B0604020202020204" pitchFamily="34" charset="0"/>
              <a:buChar char="•"/>
            </a:pPr>
            <a:r>
              <a:rPr lang="en-US" sz="1800" dirty="0"/>
              <a:t>Cutting network access to all or parts of a physical space</a:t>
            </a:r>
          </a:p>
          <a:p>
            <a:pPr marL="285750" indent="-285750">
              <a:buFont typeface="Arial" panose="020B0604020202020204" pitchFamily="34" charset="0"/>
              <a:buChar char="•"/>
            </a:pPr>
            <a:r>
              <a:rPr lang="en-US" sz="1800" dirty="0"/>
              <a:t>Physical implantation of device (Raspberry Pi)</a:t>
            </a:r>
          </a:p>
          <a:p>
            <a:pPr marL="285750" indent="-285750">
              <a:buFont typeface="Arial" panose="020B0604020202020204" pitchFamily="34" charset="0"/>
              <a:buChar char="•"/>
            </a:pPr>
            <a:r>
              <a:rPr lang="en-US" sz="1800" dirty="0"/>
              <a:t>Physical access to edge device to open it to a specific outsider</a:t>
            </a:r>
          </a:p>
          <a:p>
            <a:pPr marL="285750" indent="-285750">
              <a:buFont typeface="Arial" panose="020B0604020202020204" pitchFamily="34" charset="0"/>
              <a:buChar char="•"/>
            </a:pPr>
            <a:r>
              <a:rPr lang="en-US" sz="1800" dirty="0"/>
              <a:t>Physical access to configuration server to open it to outside influence</a:t>
            </a:r>
          </a:p>
          <a:p>
            <a:pPr marL="285750" indent="-285750">
              <a:buFont typeface="Arial" panose="020B0604020202020204" pitchFamily="34" charset="0"/>
              <a:buChar char="•"/>
            </a:pPr>
            <a:r>
              <a:rPr lang="en-US" sz="1800" dirty="0"/>
              <a:t>Physical access to wireless with known password list in attempt to brute force network.</a:t>
            </a:r>
          </a:p>
          <a:p>
            <a:pPr marL="285750" indent="-285750">
              <a:buFont typeface="Arial" panose="020B0604020202020204" pitchFamily="34" charset="0"/>
              <a:buChar char="•"/>
            </a:pPr>
            <a:r>
              <a:rPr lang="en-US" sz="1800" dirty="0"/>
              <a:t>**Bluetooth to a Mobile Device is still a COV network.</a:t>
            </a:r>
          </a:p>
          <a:p>
            <a:pPr marL="742950" lvl="1" indent="-285750">
              <a:buFont typeface="Arial" panose="020B0604020202020204" pitchFamily="34" charset="0"/>
              <a:buChar char="•"/>
            </a:pPr>
            <a:r>
              <a:rPr lang="en-US" sz="1600" dirty="0"/>
              <a:t>Air-dropping illicit images onto state mobile devices</a:t>
            </a:r>
          </a:p>
        </p:txBody>
      </p:sp>
      <p:pic>
        <p:nvPicPr>
          <p:cNvPr id="6" name="Picture Placeholder 5" descr="Network room with a large tangle of wires and secondary network hub in the tangle">
            <a:extLst>
              <a:ext uri="{FF2B5EF4-FFF2-40B4-BE49-F238E27FC236}">
                <a16:creationId xmlns:a16="http://schemas.microsoft.com/office/drawing/2014/main" id="{70E035DE-BA99-8D8E-8F0F-E51C5242870E}"/>
              </a:ext>
            </a:extLst>
          </p:cNvPr>
          <p:cNvPicPr>
            <a:picLocks noGrp="1" noChangeAspect="1"/>
          </p:cNvPicPr>
          <p:nvPr>
            <p:ph type="pic" sz="quarter" idx="13"/>
          </p:nvPr>
        </p:nvPicPr>
        <p:blipFill>
          <a:blip r:embed="rId2"/>
          <a:srcRect t="-831" b="6656"/>
          <a:stretch>
            <a:fillRect/>
          </a:stretch>
        </p:blipFill>
        <p:spPr>
          <a:xfrm>
            <a:off x="6757634" y="2103120"/>
            <a:ext cx="4806321" cy="2743200"/>
          </a:xfrm>
          <a:prstGeom prst="rect">
            <a:avLst/>
          </a:prstGeom>
        </p:spPr>
      </p:pic>
    </p:spTree>
    <p:extLst>
      <p:ext uri="{BB962C8B-B14F-4D97-AF65-F5344CB8AC3E}">
        <p14:creationId xmlns:p14="http://schemas.microsoft.com/office/powerpoint/2010/main" val="281841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ED35A-59F8-66D0-7178-F19320408AB0}"/>
              </a:ext>
            </a:extLst>
          </p:cNvPr>
          <p:cNvSpPr>
            <a:spLocks noGrp="1"/>
          </p:cNvSpPr>
          <p:nvPr>
            <p:ph type="title"/>
          </p:nvPr>
        </p:nvSpPr>
        <p:spPr/>
        <p:txBody>
          <a:bodyPr/>
          <a:lstStyle/>
          <a:p>
            <a:r>
              <a:rPr lang="en-US" dirty="0"/>
              <a:t>Unmanned Vehicle Access</a:t>
            </a:r>
          </a:p>
        </p:txBody>
      </p:sp>
      <p:sp>
        <p:nvSpPr>
          <p:cNvPr id="3" name="Content Placeholder 2">
            <a:extLst>
              <a:ext uri="{FF2B5EF4-FFF2-40B4-BE49-F238E27FC236}">
                <a16:creationId xmlns:a16="http://schemas.microsoft.com/office/drawing/2014/main" id="{912E74AA-58F4-8B84-4A34-C8845395319D}"/>
              </a:ext>
            </a:extLst>
          </p:cNvPr>
          <p:cNvSpPr>
            <a:spLocks noGrp="1"/>
          </p:cNvSpPr>
          <p:nvPr>
            <p:ph idx="1"/>
          </p:nvPr>
        </p:nvSpPr>
        <p:spPr>
          <a:xfrm>
            <a:off x="5829300" y="1825625"/>
            <a:ext cx="5524500" cy="4351338"/>
          </a:xfrm>
        </p:spPr>
        <p:txBody>
          <a:bodyPr/>
          <a:lstStyle/>
          <a:p>
            <a:r>
              <a:rPr lang="en-US" sz="3200" dirty="0"/>
              <a:t>What am I talking about?</a:t>
            </a:r>
          </a:p>
          <a:p>
            <a:pPr marL="285750" indent="-285750">
              <a:buFont typeface="Arial" panose="020B0604020202020204" pitchFamily="34" charset="0"/>
              <a:buChar char="•"/>
            </a:pPr>
            <a:r>
              <a:rPr lang="en-US" sz="1800" dirty="0"/>
              <a:t>Drones, RC Cars, something else that I haven’t thought of for the purposes of this exercise that can make its way into or around a building to provide some kind of access</a:t>
            </a:r>
          </a:p>
          <a:p>
            <a:pPr marL="285750" indent="-285750">
              <a:buFont typeface="Arial" panose="020B0604020202020204" pitchFamily="34" charset="0"/>
              <a:buChar char="•"/>
            </a:pPr>
            <a:r>
              <a:rPr lang="en-US" sz="1800" dirty="0"/>
              <a:t>Potential Implications</a:t>
            </a:r>
          </a:p>
          <a:p>
            <a:pPr marL="742950" lvl="1" indent="-285750">
              <a:buFont typeface="Arial" panose="020B0604020202020204" pitchFamily="34" charset="0"/>
              <a:buChar char="•"/>
            </a:pPr>
            <a:r>
              <a:rPr lang="en-US" sz="1600" dirty="0"/>
              <a:t>Brute-forcing wireless with automation</a:t>
            </a:r>
          </a:p>
          <a:p>
            <a:pPr marL="742950" lvl="1" indent="-285750">
              <a:buFont typeface="Arial" panose="020B0604020202020204" pitchFamily="34" charset="0"/>
              <a:buChar char="•"/>
            </a:pPr>
            <a:r>
              <a:rPr lang="en-US" sz="1600" dirty="0"/>
              <a:t>Dropping some kind of transmission blocker</a:t>
            </a:r>
          </a:p>
          <a:p>
            <a:pPr marL="742950" lvl="1" indent="-285750">
              <a:buFont typeface="Arial" panose="020B0604020202020204" pitchFamily="34" charset="0"/>
              <a:buChar char="•"/>
            </a:pPr>
            <a:r>
              <a:rPr lang="en-US" sz="1600" dirty="0"/>
              <a:t>Dropping illicit materials</a:t>
            </a:r>
          </a:p>
          <a:p>
            <a:pPr marL="742950" lvl="1" indent="-285750">
              <a:buFont typeface="Arial" panose="020B0604020202020204" pitchFamily="34" charset="0"/>
              <a:buChar char="•"/>
            </a:pPr>
            <a:r>
              <a:rPr lang="en-US" sz="1600" dirty="0"/>
              <a:t>Testing security response times</a:t>
            </a:r>
          </a:p>
          <a:p>
            <a:pPr marL="742950" lvl="1" indent="-285750">
              <a:buFont typeface="Arial" panose="020B0604020202020204" pitchFamily="34" charset="0"/>
              <a:buChar char="•"/>
            </a:pPr>
            <a:r>
              <a:rPr lang="en-US" sz="1600" dirty="0"/>
              <a:t>Least likely - Attempting to plug in something to either the network or a COV device unnoticed</a:t>
            </a:r>
          </a:p>
        </p:txBody>
      </p:sp>
      <p:pic>
        <p:nvPicPr>
          <p:cNvPr id="6" name="Picture Placeholder 5" descr="Black and white drawing of a drone">
            <a:extLst>
              <a:ext uri="{FF2B5EF4-FFF2-40B4-BE49-F238E27FC236}">
                <a16:creationId xmlns:a16="http://schemas.microsoft.com/office/drawing/2014/main" id="{B65EB292-F173-3F91-57CE-697293EB2E94}"/>
              </a:ext>
            </a:extLst>
          </p:cNvPr>
          <p:cNvPicPr>
            <a:picLocks noGrp="1" noChangeAspect="1"/>
          </p:cNvPicPr>
          <p:nvPr>
            <p:ph type="pic" sz="quarter" idx="13"/>
          </p:nvPr>
        </p:nvPicPr>
        <p:blipFill>
          <a:blip r:embed="rId2"/>
          <a:srcRect l="6429" r="6429"/>
          <a:stretch>
            <a:fillRect/>
          </a:stretch>
        </p:blipFill>
        <p:spPr>
          <a:xfrm>
            <a:off x="838200" y="2230438"/>
            <a:ext cx="4775200" cy="3543300"/>
          </a:xfrm>
          <a:prstGeom prst="rect">
            <a:avLst/>
          </a:prstGeom>
        </p:spPr>
      </p:pic>
    </p:spTree>
    <p:extLst>
      <p:ext uri="{BB962C8B-B14F-4D97-AF65-F5344CB8AC3E}">
        <p14:creationId xmlns:p14="http://schemas.microsoft.com/office/powerpoint/2010/main" val="244360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C6DD00-46C3-C178-0A5F-3F218C0A6E9A}"/>
              </a:ext>
            </a:extLst>
          </p:cNvPr>
          <p:cNvSpPr>
            <a:spLocks noGrp="1"/>
          </p:cNvSpPr>
          <p:nvPr>
            <p:ph type="title"/>
          </p:nvPr>
        </p:nvSpPr>
        <p:spPr/>
        <p:txBody>
          <a:bodyPr/>
          <a:lstStyle/>
          <a:p>
            <a:r>
              <a:rPr lang="en-US" dirty="0"/>
              <a:t>Keys for ISOs</a:t>
            </a:r>
          </a:p>
        </p:txBody>
      </p:sp>
      <p:sp>
        <p:nvSpPr>
          <p:cNvPr id="2" name="Content Placeholder 1">
            <a:extLst>
              <a:ext uri="{FF2B5EF4-FFF2-40B4-BE49-F238E27FC236}">
                <a16:creationId xmlns:a16="http://schemas.microsoft.com/office/drawing/2014/main" id="{0472D2C5-B1EE-567A-1A08-69B491BD6683}"/>
              </a:ext>
            </a:extLst>
          </p:cNvPr>
          <p:cNvSpPr>
            <a:spLocks noGrp="1"/>
          </p:cNvSpPr>
          <p:nvPr>
            <p:ph sz="half" idx="2"/>
          </p:nvPr>
        </p:nvSpPr>
        <p:spPr/>
        <p:txBody>
          <a:bodyPr/>
          <a:lstStyle/>
          <a:p>
            <a:r>
              <a:rPr lang="en-US" sz="3200" dirty="0"/>
              <a:t>Document, Document, Document…</a:t>
            </a:r>
          </a:p>
          <a:p>
            <a:pPr marL="342900" indent="-342900">
              <a:buFont typeface="Arial" panose="020B0604020202020204" pitchFamily="34" charset="0"/>
              <a:buChar char="•"/>
            </a:pPr>
            <a:r>
              <a:rPr lang="en-US" dirty="0"/>
              <a:t>Get camera footage</a:t>
            </a:r>
          </a:p>
          <a:p>
            <a:pPr marL="342900" indent="-342900">
              <a:buFont typeface="Arial" panose="020B0604020202020204" pitchFamily="34" charset="0"/>
              <a:buChar char="•"/>
            </a:pPr>
            <a:r>
              <a:rPr lang="en-US" dirty="0"/>
              <a:t>Badge access logs</a:t>
            </a:r>
          </a:p>
          <a:p>
            <a:pPr marL="342900" indent="-342900">
              <a:buFont typeface="Arial" panose="020B0604020202020204" pitchFamily="34" charset="0"/>
              <a:buChar char="•"/>
            </a:pPr>
            <a:r>
              <a:rPr lang="en-US" dirty="0"/>
              <a:t>Time physical incident discovered</a:t>
            </a:r>
          </a:p>
          <a:p>
            <a:pPr marL="342900" indent="-342900">
              <a:buFont typeface="Arial" panose="020B0604020202020204" pitchFamily="34" charset="0"/>
              <a:buChar char="•"/>
            </a:pPr>
            <a:r>
              <a:rPr lang="en-US" dirty="0"/>
              <a:t>Last known good time</a:t>
            </a:r>
          </a:p>
          <a:p>
            <a:pPr marL="342900" indent="-342900">
              <a:buFont typeface="Arial" panose="020B0604020202020204" pitchFamily="34" charset="0"/>
              <a:buChar char="•"/>
            </a:pPr>
            <a:r>
              <a:rPr lang="en-US" dirty="0"/>
              <a:t>Photograph individual or device if discovered on premises</a:t>
            </a:r>
          </a:p>
          <a:p>
            <a:pPr marL="342900" indent="-342900">
              <a:buFont typeface="Arial" panose="020B0604020202020204" pitchFamily="34" charset="0"/>
              <a:buChar char="•"/>
            </a:pPr>
            <a:r>
              <a:rPr lang="en-US" dirty="0"/>
              <a:t>Heavily document area surrounding any found devices</a:t>
            </a:r>
          </a:p>
        </p:txBody>
      </p:sp>
      <p:sp>
        <p:nvSpPr>
          <p:cNvPr id="3" name="Content Placeholder 2">
            <a:extLst>
              <a:ext uri="{FF2B5EF4-FFF2-40B4-BE49-F238E27FC236}">
                <a16:creationId xmlns:a16="http://schemas.microsoft.com/office/drawing/2014/main" id="{98B987A2-1152-F86A-1347-2D6F5B4FBD7A}"/>
              </a:ext>
            </a:extLst>
          </p:cNvPr>
          <p:cNvSpPr>
            <a:spLocks noGrp="1"/>
          </p:cNvSpPr>
          <p:nvPr>
            <p:ph sz="half" idx="1"/>
          </p:nvPr>
        </p:nvSpPr>
        <p:spPr/>
        <p:txBody>
          <a:bodyPr/>
          <a:lstStyle/>
          <a:p>
            <a:r>
              <a:rPr lang="en-US" sz="3200" dirty="0"/>
              <a:t>REPORT, REPORT, REPORT…</a:t>
            </a:r>
          </a:p>
          <a:p>
            <a:endParaRPr lang="en-US" dirty="0"/>
          </a:p>
          <a:p>
            <a:r>
              <a:rPr lang="en-US" b="0" dirty="0">
                <a:hlinkClick r:id="rId2"/>
              </a:rPr>
              <a:t>https://www.reportcyber.virginia.gov/cyber-incident-form/executive-branch-agency/</a:t>
            </a:r>
            <a:endParaRPr lang="en-US" b="0" dirty="0"/>
          </a:p>
          <a:p>
            <a:r>
              <a:rPr lang="en-US" b="0" dirty="0"/>
              <a:t>VCCC</a:t>
            </a:r>
          </a:p>
          <a:p>
            <a:r>
              <a:rPr lang="en-US" b="0" dirty="0"/>
              <a:t>Notify VSP as it is a State Executive Branch breach</a:t>
            </a:r>
          </a:p>
          <a:p>
            <a:endParaRPr lang="en-US" b="0" dirty="0"/>
          </a:p>
          <a:p>
            <a:r>
              <a:rPr lang="en-US" b="0" dirty="0"/>
              <a:t>Still unsure? </a:t>
            </a:r>
          </a:p>
          <a:p>
            <a:r>
              <a:rPr lang="en-US" b="0" dirty="0">
                <a:hlinkClick r:id="rId3"/>
              </a:rPr>
              <a:t>incident.response@vita.virginia.gov</a:t>
            </a:r>
            <a:endParaRPr lang="en-US" b="0" dirty="0"/>
          </a:p>
        </p:txBody>
      </p:sp>
    </p:spTree>
    <p:extLst>
      <p:ext uri="{BB962C8B-B14F-4D97-AF65-F5344CB8AC3E}">
        <p14:creationId xmlns:p14="http://schemas.microsoft.com/office/powerpoint/2010/main" val="2531281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Questions and a Icon picture of a magnifing glass over a fingerprint">
            <a:extLst>
              <a:ext uri="{FF2B5EF4-FFF2-40B4-BE49-F238E27FC236}">
                <a16:creationId xmlns:a16="http://schemas.microsoft.com/office/drawing/2014/main" id="{0F0ACA1F-979B-48F4-974B-2AA7E46D8FBA}"/>
              </a:ext>
            </a:extLst>
          </p:cNvPr>
          <p:cNvPicPr>
            <a:picLocks noGrp="1" noChangeAspect="1"/>
          </p:cNvPicPr>
          <p:nvPr>
            <p:ph type="pic" sz="quarter" idx="10"/>
          </p:nvPr>
        </p:nvPicPr>
        <p:blipFill>
          <a:blip r:embed="rId2"/>
          <a:srcRect t="58" b="58"/>
          <a:stretch>
            <a:fillRect/>
          </a:stretch>
        </p:blipFill>
        <p:spPr/>
      </p:pic>
      <p:sp>
        <p:nvSpPr>
          <p:cNvPr id="2" name="Subtitle 1">
            <a:extLst>
              <a:ext uri="{FF2B5EF4-FFF2-40B4-BE49-F238E27FC236}">
                <a16:creationId xmlns:a16="http://schemas.microsoft.com/office/drawing/2014/main" id="{07A79F3A-FC87-E4C1-E01A-84AE0A40E934}"/>
              </a:ext>
            </a:extLst>
          </p:cNvPr>
          <p:cNvSpPr>
            <a:spLocks noGrp="1"/>
          </p:cNvSpPr>
          <p:nvPr>
            <p:ph type="subTitle" idx="1"/>
          </p:nvPr>
        </p:nvSpPr>
        <p:spPr/>
        <p:txBody>
          <a:bodyPr/>
          <a:lstStyle/>
          <a:p>
            <a:r>
              <a:rPr lang="en-US" dirty="0"/>
              <a:t>Scott Brinkley</a:t>
            </a:r>
          </a:p>
        </p:txBody>
      </p:sp>
      <p:sp>
        <p:nvSpPr>
          <p:cNvPr id="4" name="Text Placeholder 3">
            <a:extLst>
              <a:ext uri="{FF2B5EF4-FFF2-40B4-BE49-F238E27FC236}">
                <a16:creationId xmlns:a16="http://schemas.microsoft.com/office/drawing/2014/main" id="{1ADF3AD6-8C07-CDE5-D71E-C82149FA2E37}"/>
              </a:ext>
            </a:extLst>
          </p:cNvPr>
          <p:cNvSpPr>
            <a:spLocks noGrp="1"/>
          </p:cNvSpPr>
          <p:nvPr>
            <p:ph type="body" sz="quarter" idx="11"/>
          </p:nvPr>
        </p:nvSpPr>
        <p:spPr/>
        <p:txBody>
          <a:bodyPr/>
          <a:lstStyle/>
          <a:p>
            <a:r>
              <a:rPr lang="en-US" dirty="0" err="1"/>
              <a:t>Scott.Brinkley@vita.virginia.gov</a:t>
            </a:r>
            <a:endParaRPr lang="en-US" dirty="0"/>
          </a:p>
        </p:txBody>
      </p:sp>
      <p:sp>
        <p:nvSpPr>
          <p:cNvPr id="3" name="Title 2">
            <a:extLst>
              <a:ext uri="{FF2B5EF4-FFF2-40B4-BE49-F238E27FC236}">
                <a16:creationId xmlns:a16="http://schemas.microsoft.com/office/drawing/2014/main" id="{461C2AB5-BD5A-B3C5-2185-6ECB38CB6966}"/>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Questions</a:t>
            </a:r>
          </a:p>
        </p:txBody>
      </p:sp>
    </p:spTree>
    <p:extLst>
      <p:ext uri="{BB962C8B-B14F-4D97-AF65-F5344CB8AC3E}">
        <p14:creationId xmlns:p14="http://schemas.microsoft.com/office/powerpoint/2010/main" val="239339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pic>
        <p:nvPicPr>
          <p:cNvPr id="3" name="Picture 2" descr="Virginia IT Agency Logo">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4217401609"/>
              </p:ext>
            </p:extLst>
          </p:nvPr>
        </p:nvGraphicFramePr>
        <p:xfrm>
          <a:off x="1085925" y="1453196"/>
          <a:ext cx="10165080" cy="4634554"/>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dirty="0"/>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Welcome/Opening Remarks</a:t>
                      </a:r>
                      <a:endParaRPr lang="en-US" sz="2000" dirty="0">
                        <a:solidFill>
                          <a:srgbClr val="005E6E"/>
                        </a:solidFill>
                        <a:latin typeface="Roboto" panose="02000000000000000000" pitchFamily="2" charset="0"/>
                        <a:ea typeface="Roboto" panose="02000000000000000000" pitchFamily="2" charset="0"/>
                      </a:endParaRPr>
                    </a:p>
                  </a:txBody>
                  <a:tcPr anchor="ctr"/>
                </a:tc>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Kendra Burgess / VITA</a:t>
                      </a:r>
                      <a:endParaRPr lang="en-US" sz="2000" dirty="0">
                        <a:solidFill>
                          <a:srgbClr val="005E6E"/>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2260602934"/>
                  </a:ext>
                </a:extLst>
              </a:tr>
              <a:tr h="461782">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GDIT MSS</a:t>
                      </a:r>
                    </a:p>
                  </a:txBody>
                  <a:tcPr anchor="ctr"/>
                </a:tc>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Steve Bishop / GDIT</a:t>
                      </a:r>
                      <a:endParaRPr lang="en-US" dirty="0">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57959388"/>
                  </a:ext>
                </a:extLst>
              </a:tr>
              <a:tr h="461782">
                <a:tc>
                  <a:txBody>
                    <a:bodyPr/>
                    <a:lstStyle/>
                    <a:p>
                      <a:pPr lvl="0">
                        <a:buNone/>
                      </a:pPr>
                      <a:r>
                        <a:rPr lang="en-US" sz="2000" b="1" dirty="0">
                          <a:solidFill>
                            <a:srgbClr val="005E6E"/>
                          </a:solidFill>
                          <a:latin typeface="Roboto" panose="02000000000000000000" pitchFamily="2" charset="0"/>
                          <a:ea typeface="Roboto" panose="02000000000000000000" pitchFamily="2" charset="0"/>
                        </a:rPr>
                        <a:t>Physical Security Breaches </a:t>
                      </a:r>
                      <a:endParaRPr lang="en-US" sz="2000" dirty="0">
                        <a:solidFill>
                          <a:srgbClr val="005E6E"/>
                        </a:solidFill>
                        <a:latin typeface="Roboto" panose="02000000000000000000" pitchFamily="2" charset="0"/>
                        <a:ea typeface="Roboto" panose="02000000000000000000" pitchFamily="2" charset="0"/>
                      </a:endParaRPr>
                    </a:p>
                  </a:txBody>
                  <a:tcPr anchor="ctr"/>
                </a:tc>
                <a:tc>
                  <a:txBody>
                    <a:bodyPr/>
                    <a:lstStyle/>
                    <a:p>
                      <a:pPr lvl="0">
                        <a:buNone/>
                      </a:pPr>
                      <a:r>
                        <a:rPr lang="en-US" sz="2000" b="1" dirty="0">
                          <a:solidFill>
                            <a:srgbClr val="005E6E"/>
                          </a:solidFill>
                          <a:latin typeface="Roboto" panose="02000000000000000000" pitchFamily="2" charset="0"/>
                          <a:ea typeface="Roboto" panose="02000000000000000000" pitchFamily="2" charset="0"/>
                        </a:rPr>
                        <a:t>Scott Brinkley / VITA</a:t>
                      </a:r>
                      <a:endParaRPr lang="en-US" sz="2000" dirty="0">
                        <a:solidFill>
                          <a:srgbClr val="005E6E"/>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72737314"/>
                  </a:ext>
                </a:extLst>
              </a:tr>
              <a:tr h="599345">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Okta Authentication Modernization: Saying Goodbye to SMS &amp; Voice</a:t>
                      </a:r>
                      <a:endParaRPr lang="en-US" sz="2000" dirty="0">
                        <a:solidFill>
                          <a:srgbClr val="005E6E"/>
                        </a:solidFill>
                        <a:latin typeface="Roboto" panose="02000000000000000000" pitchFamily="2" charset="0"/>
                        <a:ea typeface="Roboto" panose="02000000000000000000" pitchFamily="2" charset="0"/>
                      </a:endParaRPr>
                    </a:p>
                  </a:txBody>
                  <a:tcPr anchor="ctr"/>
                </a:tc>
                <a:tc>
                  <a:txBody>
                    <a:bodyPr/>
                    <a:lstStyle/>
                    <a:p>
                      <a:pPr lvl="0">
                        <a:buNone/>
                      </a:pPr>
                      <a:r>
                        <a:rPr lang="en-US" sz="2000" b="1" i="0" u="none" strike="noStrike" noProof="0" dirty="0">
                          <a:solidFill>
                            <a:srgbClr val="005E6E"/>
                          </a:solidFill>
                          <a:latin typeface="Roboto" panose="02000000000000000000" pitchFamily="2" charset="0"/>
                          <a:ea typeface="Roboto" panose="02000000000000000000" pitchFamily="2" charset="0"/>
                        </a:rPr>
                        <a:t>Luis Lugo / VITA</a:t>
                      </a:r>
                      <a:endParaRPr lang="en-US" sz="2000" dirty="0">
                        <a:solidFill>
                          <a:srgbClr val="005E6E"/>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2640365344"/>
                  </a:ext>
                </a:extLst>
              </a:tr>
              <a:tr h="457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5E6E"/>
                          </a:solidFill>
                          <a:latin typeface="Roboto" panose="02000000000000000000" pitchFamily="2" charset="0"/>
                          <a:ea typeface="Roboto" panose="02000000000000000000" pitchFamily="2" charset="0"/>
                        </a:rPr>
                        <a:t>Security Products and Services Updates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5E6E"/>
                          </a:solidFill>
                          <a:latin typeface="Roboto" panose="02000000000000000000" pitchFamily="2" charset="0"/>
                          <a:ea typeface="Roboto" panose="02000000000000000000" pitchFamily="2" charset="0"/>
                        </a:rPr>
                        <a:t>Uma Seshakrishnan and Matthew Umphlet / VITA</a:t>
                      </a:r>
                    </a:p>
                  </a:txBody>
                  <a:tcPr anchor="ctr"/>
                </a:tc>
                <a:extLst>
                  <a:ext uri="{0D108BD9-81ED-4DB2-BD59-A6C34878D82A}">
                    <a16:rowId xmlns:a16="http://schemas.microsoft.com/office/drawing/2014/main" val="50729629"/>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dirty="0">
                          <a:solidFill>
                            <a:srgbClr val="005E6E"/>
                          </a:solidFill>
                          <a:latin typeface="Roboto" panose="02000000000000000000" pitchFamily="2" charset="0"/>
                          <a:ea typeface="Roboto" panose="02000000000000000000" pitchFamily="2" charset="0"/>
                        </a:rPr>
                        <a:t>Upcoming Events</a:t>
                      </a:r>
                      <a:endParaRPr lang="en-US" sz="2000" dirty="0">
                        <a:solidFill>
                          <a:srgbClr val="005E6E"/>
                        </a:solidFill>
                        <a:latin typeface="Roboto" panose="02000000000000000000" pitchFamily="2" charset="0"/>
                        <a:ea typeface="Roboto"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dirty="0">
                          <a:solidFill>
                            <a:srgbClr val="005E6E"/>
                          </a:solidFill>
                          <a:latin typeface="Roboto" panose="02000000000000000000" pitchFamily="2" charset="0"/>
                          <a:ea typeface="Roboto" panose="02000000000000000000" pitchFamily="2" charset="0"/>
                        </a:rPr>
                        <a:t>Kendra Burgess / VITA</a:t>
                      </a:r>
                      <a:endParaRPr lang="en-US" sz="2000" b="1" dirty="0">
                        <a:solidFill>
                          <a:srgbClr val="005E6E"/>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439320576"/>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dirty="0">
                          <a:solidFill>
                            <a:srgbClr val="005E6E"/>
                          </a:solidFill>
                          <a:latin typeface="Roboto" panose="02000000000000000000" pitchFamily="2" charset="0"/>
                          <a:ea typeface="Roboto" panose="02000000000000000000" pitchFamily="2" charset="0"/>
                        </a:rPr>
                        <a:t>Adjourn</a:t>
                      </a:r>
                      <a:endParaRPr lang="en-US" sz="2000" dirty="0">
                        <a:solidFill>
                          <a:srgbClr val="005E6E"/>
                        </a:solidFill>
                        <a:latin typeface="Roboto" panose="02000000000000000000" pitchFamily="2" charset="0"/>
                        <a:ea typeface="Roboto" panose="02000000000000000000" pitchFamily="2" charset="0"/>
                      </a:endParaRPr>
                    </a:p>
                  </a:txBody>
                  <a:tcPr anchor="ctr"/>
                </a:tc>
                <a:tc>
                  <a:txBody>
                    <a:bodyPr/>
                    <a:lstStyle/>
                    <a:p>
                      <a:pPr lvl="0">
                        <a:buNone/>
                      </a:pPr>
                      <a:endParaRPr lang="en-US" sz="2000" dirty="0">
                        <a:solidFill>
                          <a:srgbClr val="005E6E"/>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541572585"/>
                  </a:ext>
                </a:extLst>
              </a:tr>
              <a:tr h="461782">
                <a:tc>
                  <a:txBody>
                    <a:bodyPr/>
                    <a:lstStyle/>
                    <a:p>
                      <a:pPr lvl="0">
                        <a:buNone/>
                      </a:pPr>
                      <a:endParaRPr lang="en-US" sz="2000" dirty="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1943619"/>
            <a:ext cx="5989983" cy="2062276"/>
          </a:xfrm>
        </p:spPr>
        <p:txBody>
          <a:bodyPr/>
          <a:lstStyle/>
          <a:p>
            <a:r>
              <a:rPr lang="en-US">
                <a:latin typeface="Roboto"/>
                <a:ea typeface="Roboto"/>
                <a:cs typeface="Roboto"/>
              </a:rPr>
              <a:t>Okta Authentication Modernization: Saying Goodbye to SMS &amp; Voice</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0864" y="4350744"/>
            <a:ext cx="5989637" cy="1498600"/>
          </a:xfrm>
        </p:spPr>
        <p:txBody>
          <a:bodyPr>
            <a:normAutofit/>
          </a:bodyPr>
          <a:lstStyle/>
          <a:p>
            <a:pPr>
              <a:spcBef>
                <a:spcPts val="500"/>
              </a:spcBef>
            </a:pPr>
            <a:r>
              <a:rPr lang="en-US" sz="1900" b="1">
                <a:latin typeface="Roboto" panose="02000000000000000000" pitchFamily="2" charset="0"/>
                <a:ea typeface="Roboto" panose="02000000000000000000" pitchFamily="2" charset="0"/>
              </a:rPr>
              <a:t>Luis Lugo</a:t>
            </a:r>
            <a:r>
              <a:rPr lang="en-US" sz="1900" b="1"/>
              <a:t> </a:t>
            </a:r>
          </a:p>
          <a:p>
            <a:pPr>
              <a:spcBef>
                <a:spcPts val="500"/>
              </a:spcBef>
            </a:pPr>
            <a:r>
              <a:rPr lang="en-US" sz="1900"/>
              <a:t>Service Owner</a:t>
            </a:r>
            <a:endParaRPr lang="en-US" sz="1900" b="1">
              <a:latin typeface="Roboto" panose="02000000000000000000" pitchFamily="2" charset="0"/>
              <a:ea typeface="Roboto" panose="02000000000000000000" pitchFamily="2" charset="0"/>
            </a:endParaRPr>
          </a:p>
          <a:p>
            <a:pPr>
              <a:spcBef>
                <a:spcPts val="500"/>
              </a:spcBef>
            </a:pPr>
            <a:r>
              <a:rPr lang="en-US" sz="1900" b="1">
                <a:latin typeface="Roboto" panose="02000000000000000000" pitchFamily="2" charset="0"/>
                <a:ea typeface="Roboto" panose="02000000000000000000" pitchFamily="2" charset="0"/>
              </a:rPr>
              <a:t>Nick Kuriger</a:t>
            </a:r>
          </a:p>
          <a:p>
            <a:pPr>
              <a:spcBef>
                <a:spcPts val="500"/>
              </a:spcBef>
            </a:pPr>
            <a:r>
              <a:rPr lang="en-US" sz="1900">
                <a:latin typeface="Roboto" panose="02000000000000000000" pitchFamily="2" charset="0"/>
                <a:ea typeface="Roboto" panose="02000000000000000000" pitchFamily="2" charset="0"/>
              </a:rPr>
              <a:t>Security Operations</a:t>
            </a:r>
          </a:p>
          <a:p>
            <a:endParaRPr lang="en-US"/>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May 7, 2026</a:t>
            </a:r>
          </a:p>
        </p:txBody>
      </p:sp>
    </p:spTree>
    <p:extLst>
      <p:ext uri="{BB962C8B-B14F-4D97-AF65-F5344CB8AC3E}">
        <p14:creationId xmlns:p14="http://schemas.microsoft.com/office/powerpoint/2010/main" val="2420161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DF88-239A-BCD8-97F9-D8A84147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4D9E2-5065-55FA-178C-3050246BD4BF}"/>
              </a:ext>
            </a:extLst>
          </p:cNvPr>
          <p:cNvSpPr>
            <a:spLocks noGrp="1"/>
          </p:cNvSpPr>
          <p:nvPr>
            <p:ph type="title"/>
          </p:nvPr>
        </p:nvSpPr>
        <p:spPr>
          <a:xfrm>
            <a:off x="838200" y="206100"/>
            <a:ext cx="10515600" cy="1151943"/>
          </a:xfrm>
        </p:spPr>
        <p:txBody>
          <a:bodyPr/>
          <a:lstStyle/>
          <a:p>
            <a:r>
              <a:rPr lang="en-US"/>
              <a:t>Agenda</a:t>
            </a:r>
          </a:p>
        </p:txBody>
      </p:sp>
      <p:sp>
        <p:nvSpPr>
          <p:cNvPr id="3" name="Content Placeholder 2">
            <a:extLst>
              <a:ext uri="{FF2B5EF4-FFF2-40B4-BE49-F238E27FC236}">
                <a16:creationId xmlns:a16="http://schemas.microsoft.com/office/drawing/2014/main" id="{18350298-273F-B76A-82EA-AF8E84E31C16}"/>
              </a:ext>
            </a:extLst>
          </p:cNvPr>
          <p:cNvSpPr>
            <a:spLocks noGrp="1"/>
          </p:cNvSpPr>
          <p:nvPr>
            <p:ph idx="1"/>
          </p:nvPr>
        </p:nvSpPr>
        <p:spPr>
          <a:xfrm>
            <a:off x="838200" y="1666051"/>
            <a:ext cx="10515600" cy="4351338"/>
          </a:xfrm>
        </p:spPr>
        <p:txBody>
          <a:bodyPr vert="horz" lIns="91440" tIns="45720" rIns="91440" bIns="45720" rtlCol="0" anchor="t">
            <a:noAutofit/>
          </a:bodyPr>
          <a:lstStyle/>
          <a:p>
            <a:pPr marL="342900" indent="-342900">
              <a:lnSpc>
                <a:spcPct val="150000"/>
              </a:lnSpc>
              <a:buFont typeface="Wingdings" panose="05000000000000000000" pitchFamily="2" charset="2"/>
              <a:buChar char="§"/>
            </a:pPr>
            <a:r>
              <a:rPr lang="en-US" b="0">
                <a:latin typeface="Roboto"/>
                <a:ea typeface="Roboto"/>
                <a:cs typeface="Roboto"/>
              </a:rPr>
              <a:t>Project recap</a:t>
            </a:r>
            <a:endParaRPr lang="en-US" b="0"/>
          </a:p>
          <a:p>
            <a:pPr marL="342900" indent="-342900">
              <a:lnSpc>
                <a:spcPct val="150000"/>
              </a:lnSpc>
              <a:buFont typeface="Wingdings" panose="05000000000000000000" pitchFamily="2" charset="2"/>
              <a:buChar char="§"/>
            </a:pPr>
            <a:r>
              <a:rPr lang="en-US" b="0">
                <a:latin typeface="Roboto"/>
                <a:ea typeface="Roboto"/>
              </a:rPr>
              <a:t>Ongoing support</a:t>
            </a:r>
            <a:endParaRPr lang="en-US"/>
          </a:p>
          <a:p>
            <a:pPr marL="342900" indent="-342900">
              <a:lnSpc>
                <a:spcPct val="150000"/>
              </a:lnSpc>
              <a:buFont typeface="Wingdings" panose="05000000000000000000" pitchFamily="2" charset="2"/>
              <a:buChar char="§"/>
            </a:pPr>
            <a:r>
              <a:rPr lang="en-US" b="0">
                <a:latin typeface="Roboto"/>
                <a:ea typeface="Roboto"/>
              </a:rPr>
              <a:t>Accomplishments</a:t>
            </a:r>
            <a:endParaRPr lang="en-US"/>
          </a:p>
          <a:p>
            <a:endParaRPr lang="en-US"/>
          </a:p>
          <a:p>
            <a:endParaRPr lang="en-US" b="0">
              <a:cs typeface="Roboto"/>
            </a:endParaRPr>
          </a:p>
        </p:txBody>
      </p:sp>
    </p:spTree>
    <p:extLst>
      <p:ext uri="{BB962C8B-B14F-4D97-AF65-F5344CB8AC3E}">
        <p14:creationId xmlns:p14="http://schemas.microsoft.com/office/powerpoint/2010/main" val="178771302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7D0CDA-ED6B-CE55-E39A-173B3B174732}"/>
              </a:ext>
            </a:extLst>
          </p:cNvPr>
          <p:cNvSpPr>
            <a:spLocks noGrp="1"/>
          </p:cNvSpPr>
          <p:nvPr>
            <p:ph type="title"/>
          </p:nvPr>
        </p:nvSpPr>
        <p:spPr/>
        <p:txBody>
          <a:bodyPr/>
          <a:lstStyle/>
          <a:p>
            <a:r>
              <a:rPr lang="en-US"/>
              <a:t>Background, review &amp; challenges</a:t>
            </a:r>
          </a:p>
        </p:txBody>
      </p:sp>
      <p:sp>
        <p:nvSpPr>
          <p:cNvPr id="3" name="Content Placeholder 2">
            <a:extLst>
              <a:ext uri="{FF2B5EF4-FFF2-40B4-BE49-F238E27FC236}">
                <a16:creationId xmlns:a16="http://schemas.microsoft.com/office/drawing/2014/main" id="{AA1721E8-FA24-D2F9-0816-EA0D936A64B5}"/>
              </a:ext>
            </a:extLst>
          </p:cNvPr>
          <p:cNvSpPr>
            <a:spLocks noGrp="1"/>
          </p:cNvSpPr>
          <p:nvPr>
            <p:ph sz="half" idx="1"/>
          </p:nvPr>
        </p:nvSpPr>
        <p:spPr>
          <a:xfrm>
            <a:off x="838200" y="1531663"/>
            <a:ext cx="9948169" cy="4351338"/>
          </a:xfrm>
        </p:spPr>
        <p:txBody>
          <a:bodyPr vert="horz" lIns="91440" tIns="45720" rIns="91440" bIns="45720" rtlCol="0" anchor="t">
            <a:noAutofit/>
          </a:bodyPr>
          <a:lstStyle/>
          <a:p>
            <a:pPr marL="342900" indent="-342900">
              <a:buFont typeface="Arial" panose="020B0604020202020204" pitchFamily="34" charset="0"/>
              <a:buChar char="•"/>
            </a:pPr>
            <a:r>
              <a:rPr lang="en-US">
                <a:latin typeface="Roboto"/>
                <a:ea typeface="Roboto"/>
                <a:cs typeface="Roboto"/>
              </a:rPr>
              <a:t>Okta announcement to deprecate SMS and Voice; COV planned migration off SMS and Voice while maintaining security </a:t>
            </a:r>
          </a:p>
          <a:p>
            <a:pPr marL="800100" lvl="1" indent="-342900">
              <a:buFont typeface="Arial" panose="020B0604020202020204" pitchFamily="34" charset="0"/>
              <a:buChar char="•"/>
            </a:pPr>
            <a:r>
              <a:rPr lang="en-US">
                <a:latin typeface="Roboto"/>
                <a:ea typeface="Roboto"/>
                <a:cs typeface="Roboto"/>
              </a:rPr>
              <a:t>Vulnerable to interception, phishing, and hijacking</a:t>
            </a:r>
          </a:p>
          <a:p>
            <a:pPr marL="342900" indent="-342900">
              <a:buFont typeface="Arial" panose="020B0604020202020204" pitchFamily="34" charset="0"/>
              <a:buChar char="•"/>
            </a:pPr>
            <a:r>
              <a:rPr lang="en-US"/>
              <a:t>Challenges</a:t>
            </a:r>
          </a:p>
          <a:p>
            <a:pPr marL="800100" lvl="1" indent="-342900">
              <a:buFont typeface="Arial" panose="020B0604020202020204" pitchFamily="34" charset="0"/>
              <a:buChar char="•"/>
            </a:pPr>
            <a:r>
              <a:rPr lang="en-US">
                <a:latin typeface="Roboto"/>
                <a:ea typeface="Roboto"/>
                <a:cs typeface="Roboto"/>
              </a:rPr>
              <a:t>High impact</a:t>
            </a:r>
          </a:p>
          <a:p>
            <a:pPr marL="1485900" lvl="2" indent="-342900">
              <a:buFont typeface="Arial" panose="020B0604020202020204" pitchFamily="34" charset="0"/>
              <a:buChar char="•"/>
            </a:pPr>
            <a:r>
              <a:rPr lang="en-US">
                <a:latin typeface="Roboto"/>
                <a:ea typeface="Roboto"/>
                <a:cs typeface="Roboto"/>
              </a:rPr>
              <a:t>End-user action required– over 130,000 accounts</a:t>
            </a:r>
            <a:endParaRPr lang="en-US">
              <a:cs typeface="Roboto" panose="02000000000000000000" pitchFamily="2" charset="0"/>
            </a:endParaRPr>
          </a:p>
          <a:p>
            <a:pPr marL="1485900" lvl="2" indent="-342900">
              <a:buFont typeface="Arial" panose="020B0604020202020204" pitchFamily="34" charset="0"/>
              <a:buChar char="•"/>
            </a:pPr>
            <a:r>
              <a:rPr lang="en-US">
                <a:latin typeface="Roboto"/>
                <a:ea typeface="Roboto"/>
                <a:cs typeface="Roboto"/>
              </a:rPr>
              <a:t>1000+ application integrations</a:t>
            </a:r>
          </a:p>
          <a:p>
            <a:pPr marL="800100" lvl="1" indent="-342900">
              <a:buFont typeface="Arial" panose="020B0604020202020204" pitchFamily="34" charset="0"/>
              <a:buChar char="•"/>
            </a:pPr>
            <a:r>
              <a:rPr lang="en-US">
                <a:latin typeface="Roboto"/>
                <a:ea typeface="Roboto"/>
                <a:cs typeface="Roboto"/>
              </a:rPr>
              <a:t>Variance of agency use cases</a:t>
            </a:r>
          </a:p>
          <a:p>
            <a:pPr marL="800100" lvl="1" indent="-342900">
              <a:buFont typeface="Arial" panose="020B0604020202020204" pitchFamily="34" charset="0"/>
              <a:buChar char="•"/>
            </a:pPr>
            <a:r>
              <a:rPr lang="en-US"/>
              <a:t>Consideration of financial implications</a:t>
            </a:r>
          </a:p>
          <a:p>
            <a:pPr marL="342900" indent="-342900">
              <a:buFont typeface="Arial" panose="020B0604020202020204" pitchFamily="34" charset="0"/>
              <a:buChar char="•"/>
            </a:pPr>
            <a:r>
              <a:rPr lang="en-US"/>
              <a:t>Project stakeholders</a:t>
            </a:r>
          </a:p>
          <a:p>
            <a:pPr marL="800100" lvl="1" indent="-342900">
              <a:buFont typeface="Arial" panose="020B0604020202020204" pitchFamily="34" charset="0"/>
              <a:buChar char="•"/>
            </a:pPr>
            <a:r>
              <a:rPr lang="en-US"/>
              <a:t>Agencies</a:t>
            </a:r>
          </a:p>
          <a:p>
            <a:pPr marL="800100" lvl="1" indent="-342900">
              <a:buFont typeface="Arial" panose="020B0604020202020204" pitchFamily="34" charset="0"/>
              <a:buChar char="•"/>
            </a:pPr>
            <a:r>
              <a:rPr lang="en-US"/>
              <a:t>Help desk and account administration</a:t>
            </a:r>
          </a:p>
          <a:p>
            <a:pPr marL="800100" lvl="1" indent="-342900">
              <a:buFont typeface="Arial" panose="020B0604020202020204" pitchFamily="34" charset="0"/>
              <a:buChar char="•"/>
            </a:pPr>
            <a:r>
              <a:rPr lang="en-US"/>
              <a:t>Business relationship managers</a:t>
            </a:r>
          </a:p>
          <a:p>
            <a:pPr marL="800100" lvl="1" indent="-342900">
              <a:buFont typeface="Arial" panose="020B0604020202020204" pitchFamily="34" charset="0"/>
              <a:buChar char="•"/>
            </a:pPr>
            <a:r>
              <a:rPr lang="en-US"/>
              <a:t>Cardinal </a:t>
            </a:r>
          </a:p>
          <a:p>
            <a:endParaRPr lang="en-US"/>
          </a:p>
          <a:p>
            <a:pPr lvl="1"/>
            <a:endParaRPr lang="en-US"/>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spTree>
    <p:extLst>
      <p:ext uri="{BB962C8B-B14F-4D97-AF65-F5344CB8AC3E}">
        <p14:creationId xmlns:p14="http://schemas.microsoft.com/office/powerpoint/2010/main" val="2758557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7F9B6-7FDD-A003-B3E5-4B696D739C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78EDEB-9587-DAA4-5045-B52D4094E058}"/>
              </a:ext>
            </a:extLst>
          </p:cNvPr>
          <p:cNvSpPr>
            <a:spLocks noGrp="1"/>
          </p:cNvSpPr>
          <p:nvPr>
            <p:ph type="title"/>
          </p:nvPr>
        </p:nvSpPr>
        <p:spPr/>
        <p:txBody>
          <a:bodyPr/>
          <a:lstStyle/>
          <a:p>
            <a:r>
              <a:rPr lang="en-US"/>
              <a:t>Agile planning &amp; implementation</a:t>
            </a:r>
          </a:p>
        </p:txBody>
      </p:sp>
      <p:sp>
        <p:nvSpPr>
          <p:cNvPr id="3" name="Content Placeholder 2">
            <a:extLst>
              <a:ext uri="{FF2B5EF4-FFF2-40B4-BE49-F238E27FC236}">
                <a16:creationId xmlns:a16="http://schemas.microsoft.com/office/drawing/2014/main" id="{2B781E91-292A-E62C-8F42-63FA5E3B65E2}"/>
              </a:ext>
            </a:extLst>
          </p:cNvPr>
          <p:cNvSpPr>
            <a:spLocks noGrp="1"/>
          </p:cNvSpPr>
          <p:nvPr>
            <p:ph sz="half" idx="1"/>
          </p:nvPr>
        </p:nvSpPr>
        <p:spPr>
          <a:xfrm>
            <a:off x="705035" y="1417251"/>
            <a:ext cx="11353800" cy="4351338"/>
          </a:xfrm>
        </p:spPr>
        <p:txBody>
          <a:bodyPr vert="horz" lIns="91440" tIns="45720" rIns="91440" bIns="45720" rtlCol="0" anchor="t">
            <a:noAutofit/>
          </a:bodyPr>
          <a:lstStyle/>
          <a:p>
            <a:pPr marL="342900" indent="-342900">
              <a:buFont typeface="Arial" panose="020B0604020202020204" pitchFamily="34" charset="0"/>
              <a:buChar char="•"/>
            </a:pPr>
            <a:r>
              <a:rPr lang="en-US"/>
              <a:t>Email communications &amp; monthly updates </a:t>
            </a:r>
            <a:endParaRPr lang="en-US">
              <a:cs typeface="Roboto"/>
            </a:endParaRPr>
          </a:p>
          <a:p>
            <a:pPr marL="342900" indent="-342900">
              <a:buFont typeface="Arial" panose="020B0604020202020204" pitchFamily="34" charset="0"/>
              <a:buChar char="•"/>
            </a:pPr>
            <a:r>
              <a:rPr lang="en-US">
                <a:latin typeface="Roboto"/>
                <a:ea typeface="Roboto"/>
                <a:cs typeface="Roboto"/>
              </a:rPr>
              <a:t>Coordination with various stakeholders: weekly reports &amp; meetings</a:t>
            </a:r>
          </a:p>
          <a:p>
            <a:pPr marL="342900" indent="-342900">
              <a:buFont typeface="Arial,Sans-Serif" panose="020B0604020202020204" pitchFamily="34" charset="0"/>
              <a:buChar char="•"/>
            </a:pPr>
            <a:r>
              <a:rPr lang="en-US">
                <a:latin typeface="Roboto"/>
                <a:ea typeface="Roboto"/>
                <a:cs typeface="Roboto"/>
              </a:rPr>
              <a:t>VITA webpage: central information source</a:t>
            </a:r>
            <a:endParaRPr lang="en-US" b="0">
              <a:latin typeface="Roboto"/>
              <a:ea typeface="Roboto"/>
              <a:cs typeface="Roboto"/>
            </a:endParaRPr>
          </a:p>
          <a:p>
            <a:pPr marL="800100" lvl="1" indent="-342900">
              <a:buFont typeface="Arial,Sans-Serif" panose="020B0604020202020204" pitchFamily="34" charset="0"/>
              <a:buChar char="•"/>
            </a:pPr>
            <a:r>
              <a:rPr lang="en-US"/>
              <a:t>Job aids and videos for internal and external users</a:t>
            </a:r>
          </a:p>
          <a:p>
            <a:pPr marL="342900" indent="-342900">
              <a:buFont typeface="Arial" panose="020B0604020202020204" pitchFamily="34" charset="0"/>
              <a:buChar char="•"/>
            </a:pPr>
            <a:r>
              <a:rPr lang="en-US"/>
              <a:t>Minimizing agency costs</a:t>
            </a:r>
          </a:p>
          <a:p>
            <a:pPr marL="800100" lvl="1" indent="-342900">
              <a:buFont typeface="Arial" panose="020B0604020202020204" pitchFamily="34" charset="0"/>
              <a:buChar char="•"/>
            </a:pPr>
            <a:r>
              <a:rPr lang="en-US">
                <a:latin typeface="Roboto"/>
                <a:ea typeface="Roboto"/>
                <a:cs typeface="Roboto"/>
              </a:rPr>
              <a:t>Utilized software that was available for use</a:t>
            </a:r>
          </a:p>
          <a:p>
            <a:pPr marL="1485900" lvl="2">
              <a:buFont typeface="Arial" panose="020B0604020202020204" pitchFamily="34" charset="0"/>
              <a:buChar char="•"/>
            </a:pPr>
            <a:r>
              <a:rPr lang="en-US"/>
              <a:t>Okta Verify for mobile</a:t>
            </a:r>
            <a:endParaRPr lang="en-US">
              <a:cs typeface="Roboto" panose="02000000000000000000" pitchFamily="2" charset="0"/>
            </a:endParaRPr>
          </a:p>
          <a:p>
            <a:pPr marL="1485900" lvl="2">
              <a:buFont typeface="Arial" panose="020B0604020202020204" pitchFamily="34" charset="0"/>
              <a:buChar char="•"/>
            </a:pPr>
            <a:r>
              <a:rPr lang="en-US">
                <a:latin typeface="Roboto"/>
                <a:ea typeface="Roboto"/>
                <a:cs typeface="Roboto"/>
              </a:rPr>
              <a:t>Google Authenticator </a:t>
            </a:r>
            <a:endParaRPr lang="en-US">
              <a:cs typeface="Roboto"/>
            </a:endParaRPr>
          </a:p>
          <a:p>
            <a:pPr marL="800100" lvl="1" indent="-342900">
              <a:buFont typeface="Arial" panose="020B0604020202020204" pitchFamily="34" charset="0"/>
              <a:buChar char="•"/>
            </a:pPr>
            <a:r>
              <a:rPr lang="en-US" b="0">
                <a:latin typeface="Roboto"/>
                <a:ea typeface="Roboto"/>
                <a:cs typeface="Roboto"/>
              </a:rPr>
              <a:t>Deployed additional </a:t>
            </a:r>
            <a:r>
              <a:rPr lang="en-US">
                <a:latin typeface="Roboto"/>
                <a:ea typeface="Roboto"/>
                <a:cs typeface="Roboto"/>
              </a:rPr>
              <a:t>options and tools</a:t>
            </a:r>
            <a:endParaRPr lang="en-US" b="0">
              <a:cs typeface="Roboto"/>
            </a:endParaRPr>
          </a:p>
          <a:p>
            <a:pPr marL="1485900" lvl="2">
              <a:buFont typeface="Arial" panose="020B0604020202020204" pitchFamily="34" charset="0"/>
              <a:buChar char="•"/>
            </a:pPr>
            <a:r>
              <a:rPr lang="en-US">
                <a:latin typeface="Roboto"/>
                <a:ea typeface="Roboto"/>
                <a:cs typeface="Roboto"/>
              </a:rPr>
              <a:t>Okta Verify/Okta Fastpass for Desktop</a:t>
            </a:r>
            <a:endParaRPr lang="en-US">
              <a:cs typeface="Roboto"/>
            </a:endParaRPr>
          </a:p>
          <a:p>
            <a:pPr marL="1485900" lvl="2">
              <a:buFont typeface="Arial" panose="020B0604020202020204" pitchFamily="34" charset="0"/>
              <a:buChar char="•"/>
            </a:pPr>
            <a:r>
              <a:rPr lang="en-US">
                <a:latin typeface="Roboto"/>
                <a:ea typeface="Roboto"/>
                <a:cs typeface="Roboto"/>
              </a:rPr>
              <a:t>FIDO2 w/Yubikeys</a:t>
            </a:r>
            <a:endParaRPr lang="en-US" b="0">
              <a:cs typeface="Roboto"/>
            </a:endParaRPr>
          </a:p>
          <a:p>
            <a:pPr marL="1485900" lvl="2">
              <a:buFont typeface="Arial" panose="020B0604020202020204" pitchFamily="34" charset="0"/>
              <a:buChar char="•"/>
            </a:pPr>
            <a:r>
              <a:rPr lang="en-US">
                <a:latin typeface="Roboto"/>
                <a:ea typeface="Roboto"/>
                <a:cs typeface="Roboto"/>
              </a:rPr>
              <a:t>Okta TAC</a:t>
            </a:r>
          </a:p>
          <a:p>
            <a:pPr marL="342900" indent="-342900">
              <a:buFont typeface="Arial" panose="020B0604020202020204" pitchFamily="34" charset="0"/>
              <a:buChar char="•"/>
            </a:pPr>
            <a:r>
              <a:rPr lang="en-US">
                <a:latin typeface="Roboto"/>
                <a:ea typeface="Roboto"/>
                <a:cs typeface="Roboto"/>
              </a:rPr>
              <a:t>Timeline: Coordinated deadline extensions with Okta  </a:t>
            </a:r>
          </a:p>
          <a:p>
            <a:pPr marL="800100" lvl="1" indent="-342900">
              <a:buFont typeface="Arial" panose="020B0604020202020204" pitchFamily="34" charset="0"/>
              <a:buChar char="•"/>
            </a:pPr>
            <a:endParaRPr lang="en-US"/>
          </a:p>
        </p:txBody>
      </p:sp>
    </p:spTree>
    <p:extLst>
      <p:ext uri="{BB962C8B-B14F-4D97-AF65-F5344CB8AC3E}">
        <p14:creationId xmlns:p14="http://schemas.microsoft.com/office/powerpoint/2010/main" val="943260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AA4B4-40EC-344A-3956-838B7B28A96C}"/>
              </a:ext>
            </a:extLst>
          </p:cNvPr>
          <p:cNvSpPr>
            <a:spLocks noGrp="1"/>
          </p:cNvSpPr>
          <p:nvPr>
            <p:ph type="title"/>
          </p:nvPr>
        </p:nvSpPr>
        <p:spPr/>
        <p:txBody>
          <a:bodyPr/>
          <a:lstStyle/>
          <a:p>
            <a:r>
              <a:rPr lang="en-US"/>
              <a:t>Ongoing support </a:t>
            </a:r>
          </a:p>
        </p:txBody>
      </p:sp>
      <p:sp>
        <p:nvSpPr>
          <p:cNvPr id="3" name="Content Placeholder 2">
            <a:extLst>
              <a:ext uri="{FF2B5EF4-FFF2-40B4-BE49-F238E27FC236}">
                <a16:creationId xmlns:a16="http://schemas.microsoft.com/office/drawing/2014/main" id="{70A0F6A1-4A7E-FC97-DB5B-D6FAE701CF36}"/>
              </a:ext>
            </a:extLst>
          </p:cNvPr>
          <p:cNvSpPr>
            <a:spLocks noGrp="1"/>
          </p:cNvSpPr>
          <p:nvPr>
            <p:ph sz="half" idx="1"/>
          </p:nvPr>
        </p:nvSpPr>
        <p:spPr>
          <a:xfrm>
            <a:off x="838199" y="1825625"/>
            <a:ext cx="10365419" cy="4351338"/>
          </a:xfrm>
        </p:spPr>
        <p:txBody>
          <a:bodyPr vert="horz" lIns="91440" tIns="45720" rIns="91440" bIns="45720" rtlCol="0" anchor="t">
            <a:noAutofit/>
          </a:bodyPr>
          <a:lstStyle/>
          <a:p>
            <a:pPr marL="342900" indent="-342900">
              <a:buFont typeface="Arial" panose="020B0604020202020204" pitchFamily="34" charset="0"/>
              <a:buChar char="•"/>
            </a:pPr>
            <a:r>
              <a:rPr lang="en-US">
                <a:latin typeface="Roboto"/>
                <a:ea typeface="Roboto"/>
                <a:cs typeface="Roboto"/>
              </a:rPr>
              <a:t>New users &amp; users who have not migrated - Job aids and tips that were shared for the migration off SMS and voice continue to be relevant</a:t>
            </a:r>
          </a:p>
          <a:p>
            <a:pPr marL="800100" lvl="1" indent="-342900">
              <a:buFont typeface="Arial" panose="020B0604020202020204" pitchFamily="34" charset="0"/>
              <a:buChar char="•"/>
            </a:pPr>
            <a:r>
              <a:rPr lang="en-US"/>
              <a:t>Remember your Okta Passcode </a:t>
            </a:r>
          </a:p>
          <a:p>
            <a:pPr marL="800100" lvl="1" indent="-342900">
              <a:buFont typeface="Arial" panose="020B0604020202020204" pitchFamily="34" charset="0"/>
              <a:buChar char="•"/>
            </a:pPr>
            <a:r>
              <a:rPr lang="en-US"/>
              <a:t>Don’t confuse it with your COV password</a:t>
            </a:r>
          </a:p>
          <a:p>
            <a:pPr marL="800100" lvl="1" indent="-342900">
              <a:buFont typeface="Arial" panose="020B0604020202020204" pitchFamily="34" charset="0"/>
              <a:buChar char="•"/>
            </a:pPr>
            <a:r>
              <a:rPr lang="en-US"/>
              <a:t>Use the self-service options</a:t>
            </a:r>
          </a:p>
          <a:p>
            <a:pPr marL="342900" indent="-342900">
              <a:buFont typeface="Arial" panose="020B0604020202020204" pitchFamily="34" charset="0"/>
              <a:buChar char="•"/>
            </a:pPr>
            <a:r>
              <a:rPr lang="en-US">
                <a:latin typeface="Roboto"/>
                <a:ea typeface="Roboto"/>
                <a:cs typeface="Roboto"/>
              </a:rPr>
              <a:t>Emerging agency use cases that VITA will need to support and address</a:t>
            </a:r>
          </a:p>
          <a:p>
            <a:pPr marL="342900" indent="-342900">
              <a:buFont typeface="Arial,Sans-Serif" panose="020B0604020202020204" pitchFamily="34" charset="0"/>
              <a:buChar char="•"/>
            </a:pPr>
            <a:r>
              <a:rPr lang="en-US">
                <a:latin typeface="Roboto"/>
                <a:ea typeface="Roboto"/>
                <a:cs typeface="Roboto"/>
              </a:rPr>
              <a:t>Optimize and enhance capabilities of tools and processes </a:t>
            </a:r>
            <a:endParaRPr lang="en-US" b="0">
              <a:latin typeface="Roboto"/>
              <a:ea typeface="Roboto"/>
              <a:cs typeface="Roboto"/>
            </a:endParaRPr>
          </a:p>
          <a:p>
            <a:pPr marL="800100" lvl="1" indent="-342900">
              <a:buFont typeface="Arial,Sans-Serif" panose="020B0604020202020204" pitchFamily="34" charset="0"/>
              <a:buChar char="•"/>
            </a:pPr>
            <a:r>
              <a:rPr lang="en-US"/>
              <a:t>Improve end-user experience</a:t>
            </a:r>
          </a:p>
        </p:txBody>
      </p:sp>
    </p:spTree>
    <p:extLst>
      <p:ext uri="{BB962C8B-B14F-4D97-AF65-F5344CB8AC3E}">
        <p14:creationId xmlns:p14="http://schemas.microsoft.com/office/powerpoint/2010/main" val="110618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0CF20-059C-61D3-4D3B-C196BB5E7B0C}"/>
              </a:ext>
            </a:extLst>
          </p:cNvPr>
          <p:cNvSpPr>
            <a:spLocks noGrp="1"/>
          </p:cNvSpPr>
          <p:nvPr>
            <p:ph type="title"/>
          </p:nvPr>
        </p:nvSpPr>
        <p:spPr/>
        <p:txBody>
          <a:bodyPr/>
          <a:lstStyle/>
          <a:p>
            <a:r>
              <a:rPr lang="en-US"/>
              <a:t>Accomplishments &amp; lessons learned</a:t>
            </a:r>
          </a:p>
        </p:txBody>
      </p:sp>
      <p:sp>
        <p:nvSpPr>
          <p:cNvPr id="3" name="Content Placeholder 2">
            <a:extLst>
              <a:ext uri="{FF2B5EF4-FFF2-40B4-BE49-F238E27FC236}">
                <a16:creationId xmlns:a16="http://schemas.microsoft.com/office/drawing/2014/main" id="{F6DCF0EC-1F35-95D6-ABC9-8FA613DFAFFD}"/>
              </a:ext>
            </a:extLst>
          </p:cNvPr>
          <p:cNvSpPr>
            <a:spLocks noGrp="1"/>
          </p:cNvSpPr>
          <p:nvPr>
            <p:ph sz="half" idx="1"/>
          </p:nvPr>
        </p:nvSpPr>
        <p:spPr>
          <a:xfrm>
            <a:off x="914399" y="1648072"/>
            <a:ext cx="10147177" cy="4351338"/>
          </a:xfrm>
        </p:spPr>
        <p:txBody>
          <a:bodyPr/>
          <a:lstStyle/>
          <a:p>
            <a:pPr marL="342900" indent="-342900">
              <a:buFont typeface="Arial" panose="020B0604020202020204" pitchFamily="34" charset="0"/>
              <a:buChar char="•"/>
            </a:pPr>
            <a:r>
              <a:rPr lang="en-US"/>
              <a:t>Agency costs – minimized by creating low-cost options (absorbed by enterprise)</a:t>
            </a:r>
          </a:p>
          <a:p>
            <a:pPr marL="342900" indent="-342900">
              <a:buFont typeface="Arial" panose="020B0604020202020204" pitchFamily="34" charset="0"/>
              <a:buChar char="•"/>
            </a:pPr>
            <a:r>
              <a:rPr lang="en-US"/>
              <a:t>Large end-user migration support</a:t>
            </a:r>
          </a:p>
          <a:p>
            <a:pPr marL="800100" lvl="1" indent="-342900">
              <a:buFont typeface="Arial" panose="020B0604020202020204" pitchFamily="34" charset="0"/>
              <a:buChar char="•"/>
            </a:pPr>
            <a:r>
              <a:rPr lang="en-US"/>
              <a:t>Gathering unique agency requirements</a:t>
            </a:r>
          </a:p>
          <a:p>
            <a:pPr marL="800100" lvl="1" indent="-342900">
              <a:buFont typeface="Arial" panose="020B0604020202020204" pitchFamily="34" charset="0"/>
              <a:buChar char="•"/>
            </a:pPr>
            <a:r>
              <a:rPr lang="en-US"/>
              <a:t>Authentication services webpage</a:t>
            </a:r>
          </a:p>
          <a:p>
            <a:pPr marL="1485900" lvl="2" indent="-342900">
              <a:buFont typeface="Arial" panose="020B0604020202020204" pitchFamily="34" charset="0"/>
              <a:buChar char="•"/>
            </a:pPr>
            <a:r>
              <a:rPr lang="en-US"/>
              <a:t>Videos &amp; job aids</a:t>
            </a:r>
          </a:p>
          <a:p>
            <a:pPr marL="800100" lvl="1" indent="-342900">
              <a:buFont typeface="Arial" panose="020B0604020202020204" pitchFamily="34" charset="0"/>
              <a:buChar char="•"/>
            </a:pPr>
            <a:r>
              <a:rPr lang="en-US"/>
              <a:t>Help desk support and scripts </a:t>
            </a:r>
          </a:p>
          <a:p>
            <a:pPr marL="800100" lvl="1" indent="-342900">
              <a:buFont typeface="Arial" panose="020B0604020202020204" pitchFamily="34" charset="0"/>
              <a:buChar char="•"/>
            </a:pPr>
            <a:r>
              <a:rPr lang="en-US"/>
              <a:t>Service portal announcements</a:t>
            </a:r>
          </a:p>
          <a:p>
            <a:pPr marL="342900" indent="-342900">
              <a:buFont typeface="Arial" panose="020B0604020202020204" pitchFamily="34" charset="0"/>
              <a:buChar char="•"/>
            </a:pPr>
            <a:r>
              <a:rPr lang="en-US"/>
              <a:t>Security - Alignment with zero trust</a:t>
            </a:r>
          </a:p>
          <a:p>
            <a:pPr marL="800100" lvl="1" indent="-342900">
              <a:buFont typeface="Arial" panose="020B0604020202020204" pitchFamily="34" charset="0"/>
              <a:buChar char="•"/>
            </a:pPr>
            <a:r>
              <a:rPr lang="en-US"/>
              <a:t>We released modern technology and authenticators</a:t>
            </a:r>
          </a:p>
          <a:p>
            <a:pPr marL="342900" indent="-342900">
              <a:buFont typeface="Arial" panose="020B0604020202020204" pitchFamily="34" charset="0"/>
              <a:buChar char="•"/>
            </a:pPr>
            <a:r>
              <a:rPr lang="en-US"/>
              <a:t>Standardization enables broad adoption of useful and emerging technology</a:t>
            </a:r>
          </a:p>
          <a:p>
            <a:endParaRPr lang="en-US"/>
          </a:p>
          <a:p>
            <a:pPr marL="800100" lvl="1" indent="-342900">
              <a:buFont typeface="Arial" panose="020B0604020202020204" pitchFamily="34" charset="0"/>
              <a:buChar char="•"/>
            </a:pPr>
            <a:endParaRPr lang="en-US"/>
          </a:p>
          <a:p>
            <a:pPr lvl="1"/>
            <a:endParaRPr lang="en-US"/>
          </a:p>
          <a:p>
            <a:pPr lvl="1"/>
            <a:endParaRPr lang="en-US"/>
          </a:p>
        </p:txBody>
      </p:sp>
    </p:spTree>
    <p:extLst>
      <p:ext uri="{BB962C8B-B14F-4D97-AF65-F5344CB8AC3E}">
        <p14:creationId xmlns:p14="http://schemas.microsoft.com/office/powerpoint/2010/main" val="1936728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a:xfrm>
            <a:off x="0" y="2247946"/>
            <a:ext cx="12192000" cy="1325563"/>
          </a:xfrm>
        </p:spPr>
        <p:txBody>
          <a:bodyPr/>
          <a:lstStyle/>
          <a:p>
            <a:r>
              <a:rPr lang="en-US"/>
              <a:t>Thank you!</a:t>
            </a:r>
          </a:p>
        </p:txBody>
      </p:sp>
    </p:spTree>
    <p:extLst>
      <p:ext uri="{BB962C8B-B14F-4D97-AF65-F5344CB8AC3E}">
        <p14:creationId xmlns:p14="http://schemas.microsoft.com/office/powerpoint/2010/main" val="4200230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1943619"/>
            <a:ext cx="5989983" cy="2062276"/>
          </a:xfrm>
        </p:spPr>
        <p:txBody>
          <a:bodyPr/>
          <a:lstStyle/>
          <a:p>
            <a:r>
              <a:rPr lang="en-US" dirty="0">
                <a:latin typeface="Roboto"/>
                <a:ea typeface="Roboto"/>
                <a:cs typeface="Roboto"/>
              </a:rPr>
              <a:t>Security Products and Services Updates</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0864" y="4014277"/>
            <a:ext cx="5989637" cy="1656937"/>
          </a:xfrm>
        </p:spPr>
        <p:txBody>
          <a:bodyPr vert="horz" lIns="91440" tIns="45720" rIns="91440" bIns="45720" rtlCol="0" anchor="t">
            <a:normAutofit/>
          </a:bodyPr>
          <a:lstStyle/>
          <a:p>
            <a:pPr>
              <a:spcBef>
                <a:spcPts val="500"/>
              </a:spcBef>
            </a:pPr>
            <a:r>
              <a:rPr lang="en-US" sz="1900" b="1">
                <a:latin typeface="Roboto"/>
                <a:ea typeface="Roboto"/>
                <a:cs typeface="Roboto"/>
              </a:rPr>
              <a:t>Uma Seshakrishnan</a:t>
            </a:r>
            <a:endParaRPr lang="en-US" sz="1900" b="1"/>
          </a:p>
          <a:p>
            <a:pPr>
              <a:spcBef>
                <a:spcPts val="500"/>
              </a:spcBef>
            </a:pPr>
            <a:r>
              <a:rPr lang="en-US" sz="1900">
                <a:latin typeface="Roboto"/>
                <a:ea typeface="Roboto"/>
                <a:cs typeface="Roboto"/>
              </a:rPr>
              <a:t>Security Products Manager</a:t>
            </a:r>
            <a:endParaRPr lang="en-US" sz="1900" b="1">
              <a:latin typeface="Roboto" panose="02000000000000000000" pitchFamily="2" charset="0"/>
              <a:ea typeface="Roboto" panose="02000000000000000000" pitchFamily="2" charset="0"/>
            </a:endParaRPr>
          </a:p>
          <a:p>
            <a:pPr>
              <a:spcBef>
                <a:spcPts val="500"/>
              </a:spcBef>
            </a:pPr>
            <a:r>
              <a:rPr lang="en-US" sz="1900" b="1">
                <a:latin typeface="Roboto"/>
                <a:ea typeface="Roboto"/>
                <a:cs typeface="Roboto"/>
              </a:rPr>
              <a:t>Matthew Umphlet</a:t>
            </a:r>
            <a:endParaRPr lang="en-US" sz="1900" b="1">
              <a:cs typeface="Roboto" panose="02000000000000000000" pitchFamily="2" charset="0"/>
            </a:endParaRPr>
          </a:p>
          <a:p>
            <a:pPr>
              <a:spcBef>
                <a:spcPts val="500"/>
              </a:spcBef>
            </a:pPr>
            <a:r>
              <a:rPr lang="en-US" sz="1900">
                <a:latin typeface="Roboto"/>
                <a:ea typeface="Roboto"/>
                <a:cs typeface="Roboto"/>
              </a:rPr>
              <a:t>Security Solutions Manager</a:t>
            </a:r>
            <a:endParaRPr lang="en-US"/>
          </a:p>
          <a:p>
            <a:endParaRPr lang="en-US">
              <a:cs typeface="Roboto" panose="02000000000000000000" pitchFamily="2" charset="0"/>
            </a:endParaRP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May 7, 2026</a:t>
            </a:r>
          </a:p>
        </p:txBody>
      </p:sp>
    </p:spTree>
    <p:extLst>
      <p:ext uri="{BB962C8B-B14F-4D97-AF65-F5344CB8AC3E}">
        <p14:creationId xmlns:p14="http://schemas.microsoft.com/office/powerpoint/2010/main" val="1251760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B13E97-2047-F583-8AEE-62CB7B34320C}"/>
              </a:ext>
            </a:extLst>
          </p:cNvPr>
          <p:cNvSpPr>
            <a:spLocks noGrp="1"/>
          </p:cNvSpPr>
          <p:nvPr>
            <p:ph type="title" idx="4294967295"/>
          </p:nvPr>
        </p:nvSpPr>
        <p:spPr>
          <a:xfrm>
            <a:off x="468313" y="419100"/>
            <a:ext cx="7786687" cy="522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4900" b="1" i="0" u="none" strike="noStrike" kern="1200" cap="none" spc="0" normalizeH="0" baseline="0" noProof="0" dirty="0">
                <a:ln>
                  <a:noFill/>
                </a:ln>
                <a:solidFill>
                  <a:srgbClr val="105A70"/>
                </a:solidFill>
                <a:effectLst/>
                <a:uLnTx/>
                <a:uFillTx/>
                <a:latin typeface="Roboto"/>
                <a:ea typeface="Roboto"/>
                <a:cs typeface="Roboto"/>
              </a:rPr>
              <a:t>Vendor Workshops</a:t>
            </a:r>
            <a:endParaRPr kumimoji="0" lang="en-US" sz="49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B03E6AFA-895F-E25F-575D-8A44ABE7602C}"/>
              </a:ext>
            </a:extLst>
          </p:cNvPr>
          <p:cNvSpPr txBox="1"/>
          <p:nvPr/>
        </p:nvSpPr>
        <p:spPr>
          <a:xfrm>
            <a:off x="1570680" y="1179970"/>
            <a:ext cx="905493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t>Splunk Workshop Recap (April 30)</a:t>
            </a:r>
            <a:endParaRPr lang="en-US" sz="2400" b="1" dirty="0">
              <a:ea typeface="Calibri"/>
              <a:cs typeface="Calibri"/>
            </a:endParaRPr>
          </a:p>
          <a:p>
            <a:pPr>
              <a:lnSpc>
                <a:spcPct val="150000"/>
              </a:lnSpc>
            </a:pPr>
            <a:r>
              <a:rPr lang="en-US" sz="2000" dirty="0"/>
              <a:t>      Thank you for attending the </a:t>
            </a:r>
            <a:r>
              <a:rPr lang="en-US" sz="2000" b="1" dirty="0"/>
              <a:t>Splunk workshop</a:t>
            </a:r>
            <a:r>
              <a:rPr lang="en-US" sz="2000" dirty="0"/>
              <a:t> last Thursday </a:t>
            </a:r>
            <a:endParaRPr lang="en-US" sz="2000" dirty="0">
              <a:ea typeface="Calibri"/>
              <a:cs typeface="Calibri"/>
            </a:endParaRPr>
          </a:p>
          <a:p>
            <a:pPr>
              <a:lnSpc>
                <a:spcPct val="150000"/>
              </a:lnSpc>
            </a:pPr>
            <a:r>
              <a:rPr lang="en-US" sz="2400" dirty="0"/>
              <a:t> </a:t>
            </a:r>
            <a:r>
              <a:rPr lang="en-US" sz="2400" b="1" dirty="0"/>
              <a:t>Please complete the survey</a:t>
            </a:r>
            <a:r>
              <a:rPr lang="en-US" sz="2400" dirty="0"/>
              <a:t>: </a:t>
            </a:r>
            <a:r>
              <a:rPr lang="en-US" sz="2000">
                <a:ea typeface="+mn-lt"/>
                <a:cs typeface="+mn-lt"/>
              </a:rPr>
              <a:t>We will be emailing you the survey link along with the CPE credits.</a:t>
            </a:r>
            <a:endParaRPr lang="en-US" sz="2000">
              <a:ea typeface="Calibri" panose="020F0502020204030204"/>
              <a:cs typeface="Calibri" panose="020F0502020204030204"/>
            </a:endParaRPr>
          </a:p>
          <a:p>
            <a:pPr marL="342900" indent="-342900">
              <a:lnSpc>
                <a:spcPct val="150000"/>
              </a:lnSpc>
              <a:buFont typeface="Arial"/>
              <a:buChar char="•"/>
            </a:pPr>
            <a:r>
              <a:rPr lang="en-US" sz="2000" dirty="0">
                <a:ea typeface="Calibri" panose="020F0502020204030204"/>
                <a:cs typeface="Calibri" panose="020F0502020204030204"/>
              </a:rPr>
              <a:t>Helps us understand how we did </a:t>
            </a:r>
          </a:p>
          <a:p>
            <a:pPr marL="342900" indent="-342900">
              <a:lnSpc>
                <a:spcPct val="150000"/>
              </a:lnSpc>
              <a:buFont typeface="Arial"/>
              <a:buChar char="•"/>
            </a:pPr>
            <a:r>
              <a:rPr lang="en-US" sz="2000" dirty="0">
                <a:ea typeface="Calibri" panose="020F0502020204030204"/>
                <a:cs typeface="Calibri" panose="020F0502020204030204"/>
              </a:rPr>
              <a:t>Share which product and level you’d like to see in the workshop next </a:t>
            </a:r>
          </a:p>
          <a:p>
            <a:pPr>
              <a:lnSpc>
                <a:spcPct val="150000"/>
              </a:lnSpc>
            </a:pPr>
            <a:r>
              <a:rPr lang="en-US" sz="2400" b="1" dirty="0"/>
              <a:t>Upcoming Workshop – Save the Date</a:t>
            </a:r>
            <a:endParaRPr lang="en-US" sz="2400" b="1" dirty="0">
              <a:ea typeface="Calibri"/>
              <a:cs typeface="Calibri"/>
            </a:endParaRPr>
          </a:p>
          <a:p>
            <a:pPr marL="342900" indent="-342900">
              <a:lnSpc>
                <a:spcPct val="150000"/>
              </a:lnSpc>
              <a:buFont typeface="Arial"/>
              <a:buChar char="•"/>
            </a:pPr>
            <a:r>
              <a:rPr lang="en-US" sz="2000" b="1" dirty="0"/>
              <a:t>       July 21</a:t>
            </a:r>
            <a:r>
              <a:rPr lang="en-US" sz="2000" dirty="0"/>
              <a:t> </a:t>
            </a:r>
            <a:endParaRPr lang="en-US" sz="2000" dirty="0">
              <a:ea typeface="Calibri"/>
              <a:cs typeface="Calibri"/>
            </a:endParaRPr>
          </a:p>
          <a:p>
            <a:pPr marL="342900" indent="-342900">
              <a:lnSpc>
                <a:spcPct val="150000"/>
              </a:lnSpc>
              <a:buFont typeface="Arial"/>
              <a:buChar char="•"/>
            </a:pPr>
            <a:r>
              <a:rPr lang="en-US" sz="2000" dirty="0"/>
              <a:t>⏰ Same time | 📍 Same location </a:t>
            </a:r>
            <a:endParaRPr lang="en-US" sz="2000" dirty="0">
              <a:ea typeface="Calibri"/>
              <a:cs typeface="Calibri"/>
            </a:endParaRPr>
          </a:p>
          <a:p>
            <a:pPr marL="342900" indent="-342900">
              <a:lnSpc>
                <a:spcPct val="150000"/>
              </a:lnSpc>
              <a:buFont typeface="Arial"/>
              <a:buChar char="•"/>
            </a:pPr>
            <a:r>
              <a:rPr lang="en-US" sz="2000" dirty="0"/>
              <a:t>🔔 </a:t>
            </a:r>
            <a:r>
              <a:rPr lang="en-US" sz="2000" b="1" dirty="0"/>
              <a:t>Registration details will be shared closer to the date</a:t>
            </a:r>
            <a:endParaRPr lang="en-US" sz="2000" b="1" dirty="0">
              <a:ea typeface="Calibri"/>
              <a:cs typeface="Calibri"/>
            </a:endParaRPr>
          </a:p>
          <a:p>
            <a:pPr algn="ctr"/>
            <a:endParaRPr lang="en-US" dirty="0"/>
          </a:p>
        </p:txBody>
      </p:sp>
      <p:pic>
        <p:nvPicPr>
          <p:cNvPr id="5" name="Graphic 4" descr="Monthly calendar with solid fill">
            <a:extLst>
              <a:ext uri="{FF2B5EF4-FFF2-40B4-BE49-F238E27FC236}">
                <a16:creationId xmlns:a16="http://schemas.microsoft.com/office/drawing/2014/main" id="{AE9D8A5D-E97A-9903-763B-58A2114E8CF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60063" y="4740028"/>
            <a:ext cx="419596" cy="409699"/>
          </a:xfrm>
          <a:prstGeom prst="rect">
            <a:avLst/>
          </a:prstGeom>
        </p:spPr>
      </p:pic>
    </p:spTree>
    <p:extLst>
      <p:ext uri="{BB962C8B-B14F-4D97-AF65-F5344CB8AC3E}">
        <p14:creationId xmlns:p14="http://schemas.microsoft.com/office/powerpoint/2010/main" val="73473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B04C5-A249-1833-C32B-E9E3A9CAF99D}"/>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7DDB987-FD9B-2A9E-95BC-0A5AE656EBC0}"/>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069100A-22D7-9A89-8567-3B1CF6A788BB}"/>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620E517-F84B-376F-C0AB-99D2E631DDB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EE1DAF4-52C3-8BBD-BD17-D3EB3E75E259}"/>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ED37AC66-8E92-E07A-787F-68135FA3DA69}"/>
              </a:ext>
            </a:extLst>
          </p:cNvPr>
          <p:cNvSpPr>
            <a:spLocks noGrp="1"/>
          </p:cNvSpPr>
          <p:nvPr>
            <p:ph type="title" idx="4294967295"/>
          </p:nvPr>
        </p:nvSpPr>
        <p:spPr>
          <a:xfrm>
            <a:off x="441937" y="367716"/>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SPAS Office hours</a:t>
            </a:r>
            <a:endParaRPr kumimoji="0" lang="en-US" sz="5400" b="1" i="0" u="none" strike="noStrike" kern="1200" cap="none" spc="0" normalizeH="0" baseline="0" noProof="0" dirty="0">
              <a:ln>
                <a:noFill/>
              </a:ln>
              <a:solidFill>
                <a:srgbClr val="105A70"/>
              </a:solidFill>
              <a:effectLst/>
              <a:uLnTx/>
              <a:uFillTx/>
              <a:latin typeface="Rajdhani" panose="02000000000000000000" pitchFamily="2" charset="0"/>
              <a:ea typeface="Roboto"/>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38937981-AD5B-A0BD-7108-C43E7A11542A}"/>
              </a:ext>
            </a:extLst>
          </p:cNvPr>
          <p:cNvSpPr txBox="1"/>
          <p:nvPr/>
        </p:nvSpPr>
        <p:spPr>
          <a:xfrm>
            <a:off x="930234" y="987299"/>
            <a:ext cx="9725890"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Security Products and Services Office Hours – Schedule for May</a:t>
            </a:r>
            <a:endParaRPr lang="en-US" dirty="0">
              <a:ea typeface="Calibri" panose="020F0502020204030204"/>
              <a:cs typeface="Calibri" panose="020F0502020204030204"/>
            </a:endParaRPr>
          </a:p>
          <a:p>
            <a:pPr algn="ctr"/>
            <a:endParaRPr lang="en-US" b="1" dirty="0">
              <a:ea typeface="+mn-lt"/>
              <a:cs typeface="+mn-lt"/>
            </a:endParaRPr>
          </a:p>
          <a:p>
            <a:r>
              <a:rPr lang="en-US" sz="1600" dirty="0">
                <a:ea typeface="+mn-lt"/>
                <a:cs typeface="+mn-lt"/>
              </a:rPr>
              <a:t>               📅 </a:t>
            </a:r>
            <a:r>
              <a:rPr lang="en-US" sz="1600" b="1" dirty="0">
                <a:ea typeface="+mn-lt"/>
                <a:cs typeface="+mn-lt"/>
              </a:rPr>
              <a:t>May 13                                                                     </a:t>
            </a:r>
            <a:br>
              <a:rPr lang="en-US" sz="1600" b="1" dirty="0">
                <a:ea typeface="+mn-lt"/>
                <a:cs typeface="+mn-lt"/>
              </a:rPr>
            </a:br>
            <a:r>
              <a:rPr lang="en-US" sz="1600" b="1" dirty="0">
                <a:ea typeface="+mn-lt"/>
                <a:cs typeface="+mn-lt"/>
              </a:rPr>
              <a:t>               ⏰ 2:00 – 3:00 PM</a:t>
            </a:r>
            <a:br>
              <a:rPr lang="en-US" sz="1600" b="1" dirty="0">
                <a:ea typeface="+mn-lt"/>
                <a:cs typeface="+mn-lt"/>
              </a:rPr>
            </a:br>
            <a:r>
              <a:rPr lang="en-US" sz="1600" b="1" dirty="0">
                <a:ea typeface="+mn-lt"/>
                <a:cs typeface="+mn-lt"/>
              </a:rPr>
              <a:t>               🔗 Join Link:</a:t>
            </a:r>
            <a:r>
              <a:rPr lang="en-US" sz="1600" dirty="0">
                <a:ea typeface="+mn-lt"/>
                <a:cs typeface="+mn-lt"/>
              </a:rPr>
              <a:t> </a:t>
            </a:r>
            <a:r>
              <a:rPr lang="en-US" sz="1600" dirty="0">
                <a:ea typeface="+mn-lt"/>
                <a:cs typeface="+mn-lt"/>
                <a:hlinkClick r:id="rId4"/>
              </a:rPr>
              <a:t>VITA Connections/Events</a:t>
            </a:r>
            <a:endParaRPr lang="en-US" sz="1600" dirty="0">
              <a:ea typeface="Calibri" panose="020F0502020204030204"/>
              <a:cs typeface="Calibri" panose="020F0502020204030204"/>
            </a:endParaRPr>
          </a:p>
          <a:p>
            <a:pPr algn="ctr"/>
            <a:endParaRPr lang="en-US" sz="1600" b="1" dirty="0"/>
          </a:p>
          <a:p>
            <a:pPr algn="ctr"/>
            <a:r>
              <a:rPr lang="en-US" b="1" u="sng" dirty="0"/>
              <a:t>Sample Agenda</a:t>
            </a:r>
            <a:endParaRPr lang="en-US" u="sng" dirty="0">
              <a:ea typeface="Calibri"/>
              <a:cs typeface="Calibri"/>
            </a:endParaRPr>
          </a:p>
          <a:p>
            <a:pPr algn="ctr"/>
            <a:endParaRPr lang="en-US" sz="1600" b="1" dirty="0">
              <a:ea typeface="+mn-lt"/>
              <a:cs typeface="+mn-lt"/>
            </a:endParaRPr>
          </a:p>
          <a:p>
            <a:pPr algn="ctr"/>
            <a:r>
              <a:rPr lang="en-US" sz="1600" b="1" dirty="0">
                <a:ea typeface="+mn-lt"/>
                <a:cs typeface="+mn-lt"/>
              </a:rPr>
              <a:t>Welcome &amp; Housekeeping</a:t>
            </a:r>
            <a:endParaRPr lang="en-US" sz="1600" dirty="0">
              <a:ea typeface="Calibri"/>
              <a:cs typeface="Calibri"/>
            </a:endParaRPr>
          </a:p>
          <a:p>
            <a:pPr algn="ctr"/>
            <a:r>
              <a:rPr lang="en-US" sz="1600" dirty="0">
                <a:ea typeface="Calibri"/>
                <a:cs typeface="Calibri"/>
              </a:rPr>
              <a:t>Introductions, recording notice, agenda overview </a:t>
            </a:r>
          </a:p>
          <a:p>
            <a:pPr algn="ctr"/>
            <a:r>
              <a:rPr lang="en-US" sz="1600" b="1" dirty="0">
                <a:ea typeface="+mn-lt"/>
                <a:cs typeface="+mn-lt"/>
              </a:rPr>
              <a:t>Program Updates</a:t>
            </a:r>
            <a:endParaRPr lang="en-US" sz="1600" dirty="0">
              <a:ea typeface="Calibri"/>
              <a:cs typeface="Calibri"/>
            </a:endParaRPr>
          </a:p>
          <a:p>
            <a:pPr algn="ctr"/>
            <a:r>
              <a:rPr lang="en-US" sz="1600" dirty="0">
                <a:ea typeface="+mn-lt"/>
                <a:cs typeface="+mn-lt"/>
              </a:rPr>
              <a:t>Latest announcements &amp; milestones </a:t>
            </a:r>
            <a:endParaRPr lang="en-US" sz="1600" dirty="0">
              <a:ea typeface="Calibri"/>
              <a:cs typeface="Calibri"/>
            </a:endParaRPr>
          </a:p>
          <a:p>
            <a:pPr algn="ctr"/>
            <a:r>
              <a:rPr lang="en-US" sz="1600" dirty="0">
                <a:ea typeface="+mn-lt"/>
                <a:cs typeface="+mn-lt"/>
              </a:rPr>
              <a:t>      Update from Threat Management Team (1st Session)</a:t>
            </a:r>
            <a:endParaRPr lang="en-US" sz="1600" dirty="0">
              <a:ea typeface="Calibri"/>
              <a:cs typeface="Calibri"/>
            </a:endParaRPr>
          </a:p>
          <a:p>
            <a:pPr algn="ctr"/>
            <a:r>
              <a:rPr lang="en-US" sz="1600" b="1" dirty="0">
                <a:ea typeface="+mn-lt"/>
                <a:cs typeface="+mn-lt"/>
              </a:rPr>
              <a:t>Action Item Review</a:t>
            </a:r>
            <a:endParaRPr lang="en-US" sz="1600" dirty="0">
              <a:ea typeface="Calibri"/>
              <a:cs typeface="Calibri"/>
            </a:endParaRPr>
          </a:p>
          <a:p>
            <a:pPr algn="ctr"/>
            <a:r>
              <a:rPr lang="en-US" sz="1600" dirty="0">
                <a:ea typeface="+mn-lt"/>
                <a:cs typeface="+mn-lt"/>
              </a:rPr>
              <a:t>Recap prior items, owners, and status </a:t>
            </a:r>
            <a:endParaRPr lang="en-US" sz="1600" dirty="0">
              <a:ea typeface="Calibri"/>
              <a:cs typeface="Calibri"/>
            </a:endParaRPr>
          </a:p>
          <a:p>
            <a:pPr algn="ctr"/>
            <a:r>
              <a:rPr lang="en-US" sz="1600" b="1" dirty="0">
                <a:ea typeface="+mn-lt"/>
                <a:cs typeface="+mn-lt"/>
              </a:rPr>
              <a:t>Open Q&amp;A / Issue Review</a:t>
            </a:r>
            <a:endParaRPr lang="en-US" sz="1600" dirty="0">
              <a:ea typeface="Calibri"/>
              <a:cs typeface="Calibri"/>
            </a:endParaRPr>
          </a:p>
          <a:p>
            <a:pPr algn="ctr"/>
            <a:r>
              <a:rPr lang="en-US" sz="1600" dirty="0">
                <a:ea typeface="+mn-lt"/>
                <a:cs typeface="+mn-lt"/>
              </a:rPr>
              <a:t>Live questions and issue discussion </a:t>
            </a:r>
            <a:endParaRPr lang="en-US" sz="1600" dirty="0">
              <a:ea typeface="Calibri"/>
              <a:cs typeface="Calibri"/>
            </a:endParaRPr>
          </a:p>
          <a:p>
            <a:pPr algn="ctr"/>
            <a:r>
              <a:rPr lang="en-US" sz="1600" dirty="0">
                <a:ea typeface="+mn-lt"/>
                <a:cs typeface="+mn-lt"/>
              </a:rPr>
              <a:t>Follow-ups scheduled as needed </a:t>
            </a:r>
            <a:endParaRPr lang="en-US" sz="1600" dirty="0">
              <a:ea typeface="Calibri"/>
              <a:cs typeface="Calibri"/>
            </a:endParaRPr>
          </a:p>
          <a:p>
            <a:pPr algn="ctr"/>
            <a:r>
              <a:rPr lang="en-US" sz="1600" b="1" dirty="0">
                <a:ea typeface="+mn-lt"/>
                <a:cs typeface="+mn-lt"/>
              </a:rPr>
              <a:t>Wrap-Up &amp; Next Steps</a:t>
            </a:r>
            <a:endParaRPr lang="en-US" sz="1600" dirty="0">
              <a:ea typeface="Calibri"/>
              <a:cs typeface="Calibri"/>
            </a:endParaRPr>
          </a:p>
          <a:p>
            <a:pPr algn="ctr"/>
            <a:r>
              <a:rPr lang="en-US" sz="1600" dirty="0">
                <a:ea typeface="+mn-lt"/>
                <a:cs typeface="+mn-lt"/>
              </a:rPr>
              <a:t>Key takeaways and next session preview</a:t>
            </a:r>
            <a:endParaRPr lang="en-US" sz="1600" dirty="0">
              <a:ea typeface="Calibri"/>
              <a:cs typeface="Calibri"/>
            </a:endParaRPr>
          </a:p>
          <a:p>
            <a:endParaRPr lang="en-US" dirty="0">
              <a:ea typeface="Calibri"/>
              <a:cs typeface="Calibri"/>
            </a:endParaRPr>
          </a:p>
        </p:txBody>
      </p:sp>
      <p:sp>
        <p:nvSpPr>
          <p:cNvPr id="5" name="TextBox 4">
            <a:extLst>
              <a:ext uri="{FF2B5EF4-FFF2-40B4-BE49-F238E27FC236}">
                <a16:creationId xmlns:a16="http://schemas.microsoft.com/office/drawing/2014/main" id="{19C3F49D-25B7-3B67-1309-2F3546A36374}"/>
              </a:ext>
            </a:extLst>
          </p:cNvPr>
          <p:cNvSpPr txBox="1"/>
          <p:nvPr/>
        </p:nvSpPr>
        <p:spPr>
          <a:xfrm>
            <a:off x="6715124" y="1506682"/>
            <a:ext cx="3680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Calibri"/>
                <a:cs typeface="Calibri"/>
              </a:rPr>
              <a:t>📅 </a:t>
            </a:r>
            <a:r>
              <a:rPr lang="en-US" sz="1600" b="1" dirty="0">
                <a:ea typeface="Calibri"/>
                <a:cs typeface="Calibri"/>
              </a:rPr>
              <a:t>May 27</a:t>
            </a:r>
            <a:br>
              <a:rPr lang="en-US" sz="1600" b="1" dirty="0">
                <a:ea typeface="Calibri"/>
                <a:cs typeface="Calibri"/>
              </a:rPr>
            </a:br>
            <a:r>
              <a:rPr lang="en-US" sz="1600" b="1" dirty="0">
                <a:ea typeface="Calibri"/>
                <a:cs typeface="Calibri"/>
              </a:rPr>
              <a:t>⏰ 2:00 – 3:00 PM</a:t>
            </a:r>
            <a:br>
              <a:rPr lang="en-US" sz="1600" b="1" dirty="0">
                <a:ea typeface="Calibri"/>
                <a:cs typeface="Calibri"/>
              </a:rPr>
            </a:br>
            <a:r>
              <a:rPr lang="en-US" sz="1600" b="1" dirty="0">
                <a:ea typeface="Calibri"/>
                <a:cs typeface="Calibri"/>
              </a:rPr>
              <a:t>🔗 Join Link:</a:t>
            </a:r>
            <a:r>
              <a:rPr lang="en-US" sz="1600" dirty="0">
                <a:ea typeface="Calibri"/>
                <a:cs typeface="Calibri"/>
              </a:rPr>
              <a:t> </a:t>
            </a:r>
            <a:r>
              <a:rPr lang="en-US" sz="1600" dirty="0">
                <a:ea typeface="Calibri"/>
                <a:cs typeface="Calibri"/>
                <a:hlinkClick r:id="rId5"/>
              </a:rPr>
              <a:t>VITA Connections/Events</a:t>
            </a:r>
            <a:endParaRPr lang="en-US" sz="1600" dirty="0"/>
          </a:p>
        </p:txBody>
      </p:sp>
    </p:spTree>
    <p:extLst>
      <p:ext uri="{BB962C8B-B14F-4D97-AF65-F5344CB8AC3E}">
        <p14:creationId xmlns:p14="http://schemas.microsoft.com/office/powerpoint/2010/main" val="2254366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a:t>MSS ISOAG</a:t>
            </a:r>
          </a:p>
        </p:txBody>
      </p:sp>
      <p:sp>
        <p:nvSpPr>
          <p:cNvPr id="7" name="Subtitle 6"/>
          <p:cNvSpPr>
            <a:spLocks noGrp="1"/>
          </p:cNvSpPr>
          <p:nvPr>
            <p:ph type="subTitle" idx="1"/>
          </p:nvPr>
        </p:nvSpPr>
        <p:spPr/>
        <p:txBody>
          <a:bodyPr>
            <a:normAutofit fontScale="92500" lnSpcReduction="20000"/>
          </a:bodyPr>
          <a:lstStyle/>
          <a:p>
            <a:r>
              <a:rPr lang="en-US" dirty="0"/>
              <a:t>Virginia Information Technologies Agency (VITA)</a:t>
            </a:r>
          </a:p>
          <a:p>
            <a:r>
              <a:rPr lang="en-US" dirty="0"/>
              <a:t>VITA Managed Security Services (MSS)</a:t>
            </a:r>
          </a:p>
          <a:p>
            <a:r>
              <a:rPr lang="en-US" dirty="0"/>
              <a:t>May 7, 2026</a:t>
            </a:r>
            <a:endParaRPr lang="en-US" dirty="0">
              <a:cs typeface="Arial"/>
            </a:endParaRPr>
          </a:p>
        </p:txBody>
      </p:sp>
    </p:spTree>
    <p:extLst>
      <p:ext uri="{BB962C8B-B14F-4D97-AF65-F5344CB8AC3E}">
        <p14:creationId xmlns:p14="http://schemas.microsoft.com/office/powerpoint/2010/main" val="693191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F1F31-04FC-2D9C-03CE-D803649B6D1D}"/>
              </a:ext>
            </a:extLst>
          </p:cNvPr>
          <p:cNvSpPr txBox="1">
            <a:spLocks noGrp="1"/>
          </p:cNvSpPr>
          <p:nvPr>
            <p:ph type="title" idx="4294967295"/>
          </p:nvPr>
        </p:nvSpPr>
        <p:spPr>
          <a:xfrm>
            <a:off x="1400503" y="2251754"/>
            <a:ext cx="3791607" cy="2354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105A70"/>
                </a:solidFill>
                <a:effectLst/>
                <a:uLnTx/>
                <a:uFillTx/>
                <a:latin typeface="Roboto"/>
                <a:ea typeface="Roboto"/>
                <a:cs typeface="Roboto"/>
              </a:rPr>
              <a:t>Splunk Dashboard Walkthrough</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89829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76A03-7AFE-5E66-6349-30DBEDE7B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5C0CA-FE90-76CA-4DE7-9D265D6A3906}"/>
              </a:ext>
            </a:extLst>
          </p:cNvPr>
          <p:cNvSpPr>
            <a:spLocks noGrp="1"/>
          </p:cNvSpPr>
          <p:nvPr>
            <p:ph type="title"/>
          </p:nvPr>
        </p:nvSpPr>
        <p:spPr/>
        <p:txBody>
          <a:bodyPr/>
          <a:lstStyle/>
          <a:p>
            <a:r>
              <a:rPr lang="en-US"/>
              <a:t>Splunk as the Enterprise SIEM </a:t>
            </a:r>
            <a:r>
              <a:rPr lang="en-US" b="0"/>
              <a:t> </a:t>
            </a:r>
            <a:endParaRPr lang="en-US"/>
          </a:p>
        </p:txBody>
      </p:sp>
      <p:sp>
        <p:nvSpPr>
          <p:cNvPr id="3" name="Content Placeholder 2">
            <a:extLst>
              <a:ext uri="{FF2B5EF4-FFF2-40B4-BE49-F238E27FC236}">
                <a16:creationId xmlns:a16="http://schemas.microsoft.com/office/drawing/2014/main" id="{D569C08F-CBB9-1EC9-6DB4-D3CC5B7630C8}"/>
              </a:ext>
            </a:extLst>
          </p:cNvPr>
          <p:cNvSpPr>
            <a:spLocks noGrp="1"/>
          </p:cNvSpPr>
          <p:nvPr>
            <p:ph sz="half" idx="1"/>
          </p:nvPr>
        </p:nvSpPr>
        <p:spPr>
          <a:xfrm>
            <a:off x="838199" y="1825625"/>
            <a:ext cx="10515600" cy="4351338"/>
          </a:xfrm>
        </p:spPr>
        <p:txBody>
          <a:bodyPr numCol="2"/>
          <a:lstStyle/>
          <a:p>
            <a:pPr marL="342900" indent="-342900">
              <a:buFont typeface="Arial" panose="020B0604020202020204" pitchFamily="34" charset="0"/>
              <a:buChar char="•"/>
            </a:pPr>
            <a:r>
              <a:rPr lang="en-US"/>
              <a:t>Splunk integrates threat intelligence for VITA infrastructure services and agency threat feeds. This allows correlation of multiple data sources for visibility and management of the entire threat landscape </a:t>
            </a:r>
          </a:p>
          <a:p>
            <a:pPr marL="342900" indent="-342900">
              <a:buFont typeface="Arial" panose="020B0604020202020204" pitchFamily="34" charset="0"/>
              <a:buChar char="•"/>
            </a:pPr>
            <a:r>
              <a:rPr lang="en-US"/>
              <a:t>Agency information security officers have access to Splunk and should manage access requests for their agency. </a:t>
            </a:r>
          </a:p>
          <a:p>
            <a:pPr marL="342900" indent="-342900">
              <a:buFont typeface="Arial" panose="020B0604020202020204" pitchFamily="34" charset="0"/>
              <a:buChar char="•"/>
            </a:pPr>
            <a:endParaRPr lang="en-US"/>
          </a:p>
          <a:p>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Logs available in the Splunk Agency Dashboards</a:t>
            </a:r>
          </a:p>
          <a:p>
            <a:pPr marL="800100" lvl="1" indent="-342900">
              <a:buFont typeface="Arial" panose="020B0604020202020204" pitchFamily="34" charset="0"/>
              <a:buChar char="•"/>
            </a:pPr>
            <a:r>
              <a:rPr lang="en-US" sz="2000"/>
              <a:t>Office 365</a:t>
            </a:r>
          </a:p>
          <a:p>
            <a:pPr marL="800100" lvl="1" indent="-342900">
              <a:buFont typeface="Arial" panose="020B0604020202020204" pitchFamily="34" charset="0"/>
              <a:buChar char="•"/>
            </a:pPr>
            <a:r>
              <a:rPr lang="en-US" sz="2000"/>
              <a:t>Windows Authentication Logs</a:t>
            </a:r>
          </a:p>
          <a:p>
            <a:pPr marL="800100" lvl="1" indent="-342900">
              <a:buFont typeface="Arial" panose="020B0604020202020204" pitchFamily="34" charset="0"/>
              <a:buChar char="•"/>
            </a:pPr>
            <a:r>
              <a:rPr lang="en-US" sz="2000"/>
              <a:t>Okta </a:t>
            </a:r>
          </a:p>
          <a:p>
            <a:pPr marL="800100" lvl="1" indent="-342900">
              <a:buFont typeface="Arial" panose="020B0604020202020204" pitchFamily="34" charset="0"/>
              <a:buChar char="•"/>
            </a:pPr>
            <a:r>
              <a:rPr lang="en-US" sz="2000"/>
              <a:t>Box </a:t>
            </a:r>
          </a:p>
          <a:p>
            <a:pPr marL="800100" lvl="1" indent="-342900">
              <a:buFont typeface="Arial" panose="020B0604020202020204" pitchFamily="34" charset="0"/>
              <a:buChar char="•"/>
            </a:pPr>
            <a:r>
              <a:rPr lang="en-US" sz="2000"/>
              <a:t>Area 1 Security </a:t>
            </a:r>
          </a:p>
          <a:p>
            <a:pPr marL="800100" lvl="1" indent="-342900">
              <a:buFont typeface="Arial" panose="020B0604020202020204" pitchFamily="34" charset="0"/>
              <a:buChar char="•"/>
            </a:pPr>
            <a:r>
              <a:rPr lang="en-US" sz="2000"/>
              <a:t>Isilon</a:t>
            </a:r>
          </a:p>
          <a:p>
            <a:pPr marL="800100" lvl="1" indent="-342900">
              <a:buFont typeface="Arial" panose="020B0604020202020204" pitchFamily="34" charset="0"/>
              <a:buChar char="•"/>
            </a:pPr>
            <a:r>
              <a:rPr lang="en-US" sz="2000"/>
              <a:t>CrowdStrike</a:t>
            </a:r>
          </a:p>
          <a:p>
            <a:pPr marL="800100" lvl="1" indent="-342900">
              <a:buFont typeface="Arial" panose="020B0604020202020204" pitchFamily="34" charset="0"/>
              <a:buChar char="•"/>
            </a:pPr>
            <a:r>
              <a:rPr lang="en-US" sz="2000"/>
              <a:t>CrowdStrike Devices </a:t>
            </a:r>
          </a:p>
          <a:p>
            <a:pPr marL="800100" lvl="1" indent="-342900">
              <a:buFont typeface="Arial" panose="020B0604020202020204" pitchFamily="34" charset="0"/>
              <a:buChar char="•"/>
            </a:pPr>
            <a:r>
              <a:rPr lang="en-US" sz="2000"/>
              <a:t>IIS</a:t>
            </a:r>
          </a:p>
          <a:p>
            <a:pPr marL="800100" lvl="1" indent="-342900">
              <a:buFont typeface="Arial" panose="020B0604020202020204" pitchFamily="34" charset="0"/>
              <a:buChar char="•"/>
            </a:pPr>
            <a:r>
              <a:rPr lang="en-US" sz="2000"/>
              <a:t>Apache</a:t>
            </a:r>
          </a:p>
          <a:p>
            <a:pPr marL="800100" lvl="1" indent="-342900">
              <a:buFont typeface="Arial" panose="020B0604020202020204" pitchFamily="34" charset="0"/>
              <a:buChar char="•"/>
            </a:pPr>
            <a:r>
              <a:rPr lang="en-US" sz="2000"/>
              <a:t>DLP</a:t>
            </a:r>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1205764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9634-D833-EA45-5AC0-AC4BE2E1C726}"/>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AFDDDA0-A4CA-778E-92DA-2E63F3F4466E}"/>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17CA0F1-01E1-5DB4-B7D8-00DBCA52F33D}"/>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1FC3A098-6E8E-AFFF-31F4-3C6C47BE903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46CD3E3-1E16-EE5B-F065-60BA8EF1F2CC}"/>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60D4E700-B858-8919-ADC5-AA5798A58946}"/>
              </a:ext>
            </a:extLst>
          </p:cNvPr>
          <p:cNvSpPr>
            <a:spLocks noGrp="1"/>
          </p:cNvSpPr>
          <p:nvPr>
            <p:ph type="title" idx="4294967295"/>
          </p:nvPr>
        </p:nvSpPr>
        <p:spPr>
          <a:xfrm>
            <a:off x="1808930" y="54444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algn="ctr">
              <a:spcBef>
                <a:spcPts val="1000"/>
              </a:spcBef>
              <a:buClr>
                <a:srgbClr val="920075"/>
              </a:buClr>
              <a:defRPr/>
            </a:pPr>
            <a:r>
              <a:rPr lang="en-US" sz="5400">
                <a:latin typeface="Roboto"/>
                <a:ea typeface="Roboto"/>
                <a:cs typeface="Roboto"/>
              </a:rPr>
              <a:t>Splunk Agency Dashboard Walkthrough</a:t>
            </a:r>
            <a:endPar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endParaRP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pic>
        <p:nvPicPr>
          <p:cNvPr id="3" name="Picture 2" descr="Screen shot of the Splunk dashboard with file access location information">
            <a:extLst>
              <a:ext uri="{FF2B5EF4-FFF2-40B4-BE49-F238E27FC236}">
                <a16:creationId xmlns:a16="http://schemas.microsoft.com/office/drawing/2014/main" id="{62388BFA-D494-2E69-C090-D54B75615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444" y="1204675"/>
            <a:ext cx="9186042" cy="3985669"/>
          </a:xfrm>
          <a:prstGeom prst="rect">
            <a:avLst/>
          </a:prstGeom>
        </p:spPr>
      </p:pic>
      <p:sp>
        <p:nvSpPr>
          <p:cNvPr id="5" name="TextBox 4">
            <a:extLst>
              <a:ext uri="{FF2B5EF4-FFF2-40B4-BE49-F238E27FC236}">
                <a16:creationId xmlns:a16="http://schemas.microsoft.com/office/drawing/2014/main" id="{25778BC0-B100-667A-D18B-44342DD3D18E}"/>
              </a:ext>
            </a:extLst>
          </p:cNvPr>
          <p:cNvSpPr txBox="1"/>
          <p:nvPr/>
        </p:nvSpPr>
        <p:spPr>
          <a:xfrm>
            <a:off x="2255581" y="5352610"/>
            <a:ext cx="7535917" cy="369332"/>
          </a:xfrm>
          <a:prstGeom prst="rect">
            <a:avLst/>
          </a:prstGeom>
          <a:noFill/>
        </p:spPr>
        <p:txBody>
          <a:bodyPr wrap="square" rtlCol="0">
            <a:spAutoFit/>
          </a:bodyPr>
          <a:lstStyle/>
          <a:p>
            <a:pPr algn="ctr"/>
            <a:r>
              <a:rPr lang="en-US">
                <a:hlinkClick r:id="rId5"/>
              </a:rPr>
              <a:t>https://</a:t>
            </a:r>
            <a:r>
              <a:rPr lang="en-US" err="1">
                <a:hlinkClick r:id="rId5"/>
              </a:rPr>
              <a:t>cov.splunkcloudgc.com</a:t>
            </a:r>
            <a:r>
              <a:rPr lang="en-US">
                <a:hlinkClick r:id="rId5"/>
              </a:rPr>
              <a:t>/</a:t>
            </a:r>
            <a:r>
              <a:rPr lang="en-US" err="1">
                <a:hlinkClick r:id="rId5"/>
              </a:rPr>
              <a:t>en</a:t>
            </a:r>
            <a:r>
              <a:rPr lang="en-US">
                <a:hlinkClick r:id="rId5"/>
              </a:rPr>
              <a:t>-US/app/</a:t>
            </a:r>
            <a:r>
              <a:rPr lang="en-US" err="1">
                <a:hlinkClick r:id="rId5"/>
              </a:rPr>
              <a:t>Agency_Dashboards</a:t>
            </a:r>
            <a:r>
              <a:rPr lang="en-US">
                <a:hlinkClick r:id="rId5"/>
              </a:rPr>
              <a:t>/</a:t>
            </a:r>
            <a:endParaRPr lang="en-US"/>
          </a:p>
        </p:txBody>
      </p:sp>
    </p:spTree>
    <p:extLst>
      <p:ext uri="{BB962C8B-B14F-4D97-AF65-F5344CB8AC3E}">
        <p14:creationId xmlns:p14="http://schemas.microsoft.com/office/powerpoint/2010/main" val="9437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AAF0-E045-DD88-2FFA-B9D71B058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FD8A7-DFB0-DC85-516C-4446315A89CA}"/>
              </a:ext>
            </a:extLst>
          </p:cNvPr>
          <p:cNvSpPr>
            <a:spLocks noGrp="1"/>
          </p:cNvSpPr>
          <p:nvPr>
            <p:ph type="title"/>
          </p:nvPr>
        </p:nvSpPr>
        <p:spPr/>
        <p:txBody>
          <a:bodyPr/>
          <a:lstStyle/>
          <a:p>
            <a:r>
              <a:rPr lang="en-US"/>
              <a:t>Additional FAQs</a:t>
            </a:r>
          </a:p>
        </p:txBody>
      </p:sp>
      <p:sp>
        <p:nvSpPr>
          <p:cNvPr id="3" name="Content Placeholder 2">
            <a:extLst>
              <a:ext uri="{FF2B5EF4-FFF2-40B4-BE49-F238E27FC236}">
                <a16:creationId xmlns:a16="http://schemas.microsoft.com/office/drawing/2014/main" id="{102BCBD7-5702-D987-6A10-39232F95C562}"/>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How can a user be added to Splunk?</a:t>
            </a:r>
          </a:p>
          <a:p>
            <a:pPr marL="800100" lvl="1" indent="-342900">
              <a:buFont typeface="Arial" panose="020B0604020202020204" pitchFamily="34" charset="0"/>
              <a:buChar char="•"/>
            </a:pPr>
            <a:r>
              <a:rPr lang="en-US" sz="2000"/>
              <a:t>Agency ISOs should submit a general service request (GSR) to add additional users to Splunk. The GSR should include the name and email of the agency user(s), as well as the agency’s Splunk AD group name.</a:t>
            </a:r>
          </a:p>
          <a:p>
            <a:pPr marL="800100" lvl="1" indent="-342900">
              <a:buFont typeface="Arial" panose="020B0604020202020204" pitchFamily="34" charset="0"/>
              <a:buChar char="•"/>
            </a:pPr>
            <a:r>
              <a:rPr lang="en-US" sz="2200"/>
              <a:t>AD groups for Splunk use the following naming pattern: A&lt;agency number&gt;-AC-&lt;agency acronym&gt;-SPLUNK-ANALYST-OKTA</a:t>
            </a:r>
          </a:p>
        </p:txBody>
      </p:sp>
    </p:spTree>
    <p:extLst>
      <p:ext uri="{BB962C8B-B14F-4D97-AF65-F5344CB8AC3E}">
        <p14:creationId xmlns:p14="http://schemas.microsoft.com/office/powerpoint/2010/main" val="125961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2520B-7AE2-0177-D825-C8EC0D060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EA260-5676-2B0E-9745-5779C0153FBE}"/>
              </a:ext>
            </a:extLst>
          </p:cNvPr>
          <p:cNvSpPr>
            <a:spLocks noGrp="1"/>
          </p:cNvSpPr>
          <p:nvPr>
            <p:ph type="title"/>
          </p:nvPr>
        </p:nvSpPr>
        <p:spPr/>
        <p:txBody>
          <a:bodyPr/>
          <a:lstStyle/>
          <a:p>
            <a:r>
              <a:rPr lang="en-US"/>
              <a:t>Training and Additional Resources </a:t>
            </a:r>
          </a:p>
        </p:txBody>
      </p:sp>
      <p:sp>
        <p:nvSpPr>
          <p:cNvPr id="3" name="Content Placeholder 2">
            <a:extLst>
              <a:ext uri="{FF2B5EF4-FFF2-40B4-BE49-F238E27FC236}">
                <a16:creationId xmlns:a16="http://schemas.microsoft.com/office/drawing/2014/main" id="{CBAEE491-CCC6-8804-A48F-23715088D41E}"/>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Splunk provides free eLearning! </a:t>
            </a:r>
          </a:p>
          <a:p>
            <a:pPr marL="342900" indent="-342900">
              <a:buFont typeface="Arial" panose="020B0604020202020204" pitchFamily="34" charset="0"/>
              <a:buChar char="•"/>
            </a:pPr>
            <a:r>
              <a:rPr lang="en-US" sz="2400">
                <a:hlinkClick r:id="rId2"/>
              </a:rPr>
              <a:t>https://</a:t>
            </a:r>
            <a:r>
              <a:rPr lang="en-US" sz="2400" err="1">
                <a:hlinkClick r:id="rId2"/>
              </a:rPr>
              <a:t>www.splunk.com</a:t>
            </a:r>
            <a:r>
              <a:rPr lang="en-US" sz="2400">
                <a:hlinkClick r:id="rId2"/>
              </a:rPr>
              <a:t>/</a:t>
            </a:r>
            <a:r>
              <a:rPr lang="en-US" sz="2400" err="1">
                <a:hlinkClick r:id="rId2"/>
              </a:rPr>
              <a:t>en_us</a:t>
            </a:r>
            <a:r>
              <a:rPr lang="en-US" sz="2400">
                <a:hlinkClick r:id="rId2"/>
              </a:rPr>
              <a:t>/training/basic-</a:t>
            </a:r>
            <a:r>
              <a:rPr lang="en-US" sz="2400" err="1">
                <a:hlinkClick r:id="rId2"/>
              </a:rPr>
              <a:t>subscription.html</a:t>
            </a:r>
            <a:endParaRPr lang="en-US" sz="2400"/>
          </a:p>
          <a:p>
            <a:pPr marL="342900" indent="-342900">
              <a:buFont typeface="Arial" panose="020B0604020202020204" pitchFamily="34" charset="0"/>
              <a:buChar char="•"/>
            </a:pPr>
            <a:r>
              <a:rPr lang="en-US" sz="2400"/>
              <a:t>Additional in KB0019482 on the VCCC</a:t>
            </a:r>
          </a:p>
          <a:p>
            <a:pPr marL="342900" indent="-342900">
              <a:buFont typeface="Arial" panose="020B0604020202020204" pitchFamily="34" charset="0"/>
              <a:buChar char="•"/>
            </a:pPr>
            <a:r>
              <a:rPr lang="en-US" sz="2400"/>
              <a:t>Commonwealth security and risk management (CSRM) suggests that all ISOs and other individuals utilizing Splunk create an account and watch the following eLearning videos:</a:t>
            </a:r>
          </a:p>
          <a:p>
            <a:pPr marL="800100" lvl="1" indent="-342900">
              <a:buFont typeface="Arial" panose="020B0604020202020204" pitchFamily="34" charset="0"/>
              <a:buChar char="•"/>
            </a:pPr>
            <a:r>
              <a:rPr lang="en-US" sz="2200"/>
              <a:t>What is Splunk?</a:t>
            </a:r>
          </a:p>
          <a:p>
            <a:pPr marL="800100" lvl="1" indent="-342900">
              <a:buFont typeface="Arial" panose="020B0604020202020204" pitchFamily="34" charset="0"/>
              <a:buChar char="•"/>
            </a:pPr>
            <a:r>
              <a:rPr lang="en-US" sz="2400"/>
              <a:t>Intro to Splunk</a:t>
            </a:r>
          </a:p>
          <a:p>
            <a:pPr lvl="1"/>
            <a:endParaRPr lang="en-US" sz="2400"/>
          </a:p>
        </p:txBody>
      </p:sp>
    </p:spTree>
    <p:extLst>
      <p:ext uri="{BB962C8B-B14F-4D97-AF65-F5344CB8AC3E}">
        <p14:creationId xmlns:p14="http://schemas.microsoft.com/office/powerpoint/2010/main" val="224994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6445-D95D-C102-F465-ED3904C859BA}"/>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409C8F99-3BFD-30DC-D883-0CE17049D18A}"/>
              </a:ext>
            </a:extLst>
          </p:cNvPr>
          <p:cNvSpPr>
            <a:spLocks noGrp="1"/>
          </p:cNvSpPr>
          <p:nvPr>
            <p:ph type="subTitle" idx="1"/>
          </p:nvPr>
        </p:nvSpPr>
        <p:spPr>
          <a:xfrm>
            <a:off x="1322015" y="4607464"/>
            <a:ext cx="4073525" cy="535574"/>
          </a:xfrm>
        </p:spPr>
        <p:txBody>
          <a:bodyPr/>
          <a:lstStyle/>
          <a:p>
            <a:r>
              <a:rPr lang="en-US">
                <a:latin typeface="Roboto"/>
                <a:ea typeface="Roboto"/>
                <a:cs typeface="Roboto"/>
              </a:rPr>
              <a:t>Uma Seshakrishnan</a:t>
            </a:r>
            <a:endParaRPr lang="en-US"/>
          </a:p>
        </p:txBody>
      </p:sp>
      <p:sp>
        <p:nvSpPr>
          <p:cNvPr id="4" name="Text Placeholder 3">
            <a:extLst>
              <a:ext uri="{FF2B5EF4-FFF2-40B4-BE49-F238E27FC236}">
                <a16:creationId xmlns:a16="http://schemas.microsoft.com/office/drawing/2014/main" id="{BC4A6ADD-E975-98E9-0BC7-A1D89D4B4325}"/>
              </a:ext>
            </a:extLst>
          </p:cNvPr>
          <p:cNvSpPr>
            <a:spLocks noGrp="1"/>
          </p:cNvSpPr>
          <p:nvPr>
            <p:ph type="body" sz="quarter" idx="11"/>
          </p:nvPr>
        </p:nvSpPr>
        <p:spPr>
          <a:xfrm>
            <a:off x="1327993" y="5213258"/>
            <a:ext cx="4469369" cy="777875"/>
          </a:xfrm>
        </p:spPr>
        <p:txBody>
          <a:bodyPr vert="horz" lIns="91440" tIns="45720" rIns="91440" bIns="45720" rtlCol="0" anchor="t">
            <a:noAutofit/>
          </a:bodyPr>
          <a:lstStyle/>
          <a:p>
            <a:r>
              <a:rPr lang="en-US">
                <a:latin typeface="Roboto"/>
                <a:ea typeface="Roboto"/>
                <a:cs typeface="Roboto"/>
              </a:rPr>
              <a:t>Uma.Seshakrishnan@vita.virginia.gov</a:t>
            </a:r>
            <a:endParaRPr lang="en-US">
              <a:latin typeface="Roboto"/>
              <a:ea typeface="Roboto"/>
            </a:endParaRPr>
          </a:p>
        </p:txBody>
      </p:sp>
      <p:sp>
        <p:nvSpPr>
          <p:cNvPr id="8" name="Subtitle 1">
            <a:extLst>
              <a:ext uri="{FF2B5EF4-FFF2-40B4-BE49-F238E27FC236}">
                <a16:creationId xmlns:a16="http://schemas.microsoft.com/office/drawing/2014/main" id="{2EAB64A0-98F9-D750-217B-3CA72F6C096B}"/>
              </a:ext>
            </a:extLst>
          </p:cNvPr>
          <p:cNvSpPr txBox="1">
            <a:spLocks/>
          </p:cNvSpPr>
          <p:nvPr/>
        </p:nvSpPr>
        <p:spPr>
          <a:xfrm>
            <a:off x="7134986" y="4522357"/>
            <a:ext cx="4073525" cy="535574"/>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Clr>
                <a:schemeClr val="accent3"/>
              </a:buClr>
              <a:buFontTx/>
              <a:buNone/>
              <a:defRPr sz="2000" b="1" kern="1200" spc="20" baseline="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Clr>
                <a:schemeClr val="accent3"/>
              </a:buClr>
              <a:buFontTx/>
              <a:buNone/>
              <a:defRPr sz="20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Clr>
                <a:schemeClr val="accent3"/>
              </a:buClr>
              <a:buFont typeface="Wingdings" pitchFamily="2" charset="2"/>
              <a:buNone/>
              <a:defRPr sz="16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Clr>
                <a:schemeClr val="accent3"/>
              </a:buClr>
              <a:buFont typeface="Wingdings" pitchFamily="2" charset="2"/>
              <a:buNone/>
              <a:defRPr sz="1600" kern="1200">
                <a:solidFill>
                  <a:schemeClr val="tx1"/>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Roboto"/>
                <a:ea typeface="Roboto"/>
                <a:cs typeface="Roboto"/>
              </a:rPr>
              <a:t>Matthew Umphlet</a:t>
            </a:r>
            <a:endParaRPr lang="en-US"/>
          </a:p>
        </p:txBody>
      </p:sp>
      <p:sp>
        <p:nvSpPr>
          <p:cNvPr id="10" name="Text Placeholder 3">
            <a:extLst>
              <a:ext uri="{FF2B5EF4-FFF2-40B4-BE49-F238E27FC236}">
                <a16:creationId xmlns:a16="http://schemas.microsoft.com/office/drawing/2014/main" id="{F8C4C329-5A73-ED5F-15D5-DAA915DB0220}"/>
              </a:ext>
            </a:extLst>
          </p:cNvPr>
          <p:cNvSpPr txBox="1">
            <a:spLocks/>
          </p:cNvSpPr>
          <p:nvPr/>
        </p:nvSpPr>
        <p:spPr>
          <a:xfrm>
            <a:off x="7131068" y="5207320"/>
            <a:ext cx="4469369" cy="7778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3"/>
              </a:buClr>
              <a:buFontTx/>
              <a:buNone/>
              <a:defRPr sz="1800" b="0" kern="1200" spc="20" baseline="0">
                <a:solidFill>
                  <a:schemeClr val="bg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spc="20" baseline="0">
                <a:solidFill>
                  <a:schemeClr val="bg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Roboto"/>
                <a:ea typeface="Roboto"/>
                <a:cs typeface="Roboto"/>
              </a:rPr>
              <a:t>Matthew.Umphlet@vita.virginia.gov</a:t>
            </a:r>
            <a:endParaRPr lang="en-US">
              <a:latin typeface="Roboto"/>
              <a:ea typeface="Roboto"/>
            </a:endParaRPr>
          </a:p>
        </p:txBody>
      </p:sp>
      <p:sp>
        <p:nvSpPr>
          <p:cNvPr id="3" name="Title 2">
            <a:extLst>
              <a:ext uri="{FF2B5EF4-FFF2-40B4-BE49-F238E27FC236}">
                <a16:creationId xmlns:a16="http://schemas.microsoft.com/office/drawing/2014/main" id="{AA317104-CAAD-993A-34E6-37990E7DC00A}"/>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Questions</a:t>
            </a:r>
          </a:p>
        </p:txBody>
      </p:sp>
    </p:spTree>
    <p:extLst>
      <p:ext uri="{BB962C8B-B14F-4D97-AF65-F5344CB8AC3E}">
        <p14:creationId xmlns:p14="http://schemas.microsoft.com/office/powerpoint/2010/main" val="4056696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May 2026</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9297-CCE2-97B1-83D5-AE9D0D685A07}"/>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327B9DB-5F5B-636F-C313-2DFED9F94103}"/>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38F4270-7E8A-ED87-D22E-982A326A8BB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8B382C99-0B5E-CB5D-B0EF-A337908099D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4667534-5164-6A73-5C3E-0083C71EF399}"/>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FC67FC91-A303-B5D5-98C0-DA24B979A4E7}"/>
              </a:ext>
            </a:extLst>
          </p:cNvPr>
          <p:cNvSpPr>
            <a:spLocks noGrp="1"/>
          </p:cNvSpPr>
          <p:nvPr>
            <p:ph type="title" idx="4294967295"/>
          </p:nvPr>
        </p:nvSpPr>
        <p:spPr>
          <a:xfrm>
            <a:off x="649755" y="506261"/>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Pluralsight</a:t>
            </a:r>
            <a:endParaRPr kumimoji="0" lang="en-US" sz="5400" b="1" i="0" u="none" strike="noStrike" kern="1200" cap="none" spc="0" normalizeH="0" baseline="0" noProof="0" dirty="0">
              <a:ln>
                <a:noFill/>
              </a:ln>
              <a:solidFill>
                <a:srgbClr val="105A70"/>
              </a:solidFill>
              <a:effectLst/>
              <a:uLnTx/>
              <a:uFillTx/>
              <a:latin typeface="Rajdhani" panose="02000000000000000000" pitchFamily="2" charset="0"/>
              <a:ea typeface="Roboto"/>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3D6B6E6B-E784-03B8-34E6-EE1A53468A54}"/>
              </a:ext>
            </a:extLst>
          </p:cNvPr>
          <p:cNvSpPr txBox="1">
            <a:spLocks/>
          </p:cNvSpPr>
          <p:nvPr/>
        </p:nvSpPr>
        <p:spPr>
          <a:xfrm>
            <a:off x="1098461" y="1975631"/>
            <a:ext cx="9850158" cy="2803616"/>
          </a:xfrm>
          <a:prstGeom prst="rect">
            <a:avLst/>
          </a:prstGeom>
        </p:spPr>
        <p:txBody>
          <a:bodyPr lIns="91440" tIns="45720" rIns="91440" bIns="45720" anchor="t">
            <a:normAutofit fontScale="6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414042"/>
                </a:solidFill>
                <a:effectLst/>
                <a:uLnTx/>
                <a:uFillTx/>
                <a:latin typeface="Roboto"/>
                <a:ea typeface="Roboto"/>
                <a:cs typeface="Roboto"/>
              </a:rPr>
              <a:t>Primary ISOs will be able to access the              </a:t>
            </a:r>
            <a:r>
              <a:rPr kumimoji="0" lang="en-US" sz="5800" b="1" i="0" u="none" strike="noStrike" kern="1200" cap="none" spc="0" normalizeH="0" baseline="0" noProof="0" dirty="0">
                <a:ln>
                  <a:noFill/>
                </a:ln>
                <a:solidFill>
                  <a:schemeClr val="bg1"/>
                </a:solidFill>
                <a:effectLst/>
                <a:uLnTx/>
                <a:uFillTx/>
                <a:latin typeface="Roboto"/>
                <a:ea typeface="Roboto"/>
                <a:cs typeface="Roboto"/>
              </a:rPr>
              <a:t>ccccc </a:t>
            </a:r>
            <a:r>
              <a:rPr kumimoji="0" lang="en-US" sz="5800" b="1" i="0" u="none" strike="noStrike" kern="1200" cap="none" spc="0" normalizeH="0" baseline="0" noProof="0" dirty="0">
                <a:ln>
                  <a:noFill/>
                </a:ln>
                <a:solidFill>
                  <a:srgbClr val="414042"/>
                </a:solidFill>
                <a:effectLst/>
                <a:uLnTx/>
                <a:uFillTx/>
                <a:latin typeface="Roboto"/>
                <a:ea typeface="Roboto"/>
                <a:cs typeface="Roboto"/>
              </a:rPr>
              <a:t>Pluralsight training platform! </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414042"/>
                </a:solidFill>
                <a:effectLst/>
                <a:uLnTx/>
                <a:uFillTx/>
                <a:latin typeface="Roboto"/>
                <a:ea typeface="Roboto"/>
                <a:cs typeface="Roboto"/>
              </a:rPr>
              <a:t>More information to come in the June ISOAG!</a:t>
            </a:r>
            <a:endParaRPr kumimoji="0" lang="en-US" sz="5800" b="0" i="0" u="none" strike="noStrike" kern="1200" cap="none" spc="0" normalizeH="0" baseline="0" noProof="0" dirty="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920075"/>
              </a:solidFill>
              <a:effectLst/>
              <a:uLnTx/>
              <a:uFillTx/>
              <a:latin typeface="Roboto"/>
              <a:ea typeface="Roboto"/>
              <a:cs typeface="Roboto"/>
            </a:endParaRPr>
          </a:p>
        </p:txBody>
      </p:sp>
      <p:pic>
        <p:nvPicPr>
          <p:cNvPr id="14" name="Picture 13" descr="Logo for Pluralsight">
            <a:extLst>
              <a:ext uri="{FF2B5EF4-FFF2-40B4-BE49-F238E27FC236}">
                <a16:creationId xmlns:a16="http://schemas.microsoft.com/office/drawing/2014/main" id="{166838E2-88B0-319A-8F0A-4928D076179D}"/>
              </a:ext>
            </a:extLst>
          </p:cNvPr>
          <p:cNvPicPr>
            <a:picLocks noChangeAspect="1"/>
          </p:cNvPicPr>
          <p:nvPr/>
        </p:nvPicPr>
        <p:blipFill>
          <a:blip r:embed="rId4"/>
          <a:stretch>
            <a:fillRect/>
          </a:stretch>
        </p:blipFill>
        <p:spPr>
          <a:xfrm>
            <a:off x="6796782" y="4696579"/>
            <a:ext cx="4472902" cy="1326269"/>
          </a:xfrm>
          <a:prstGeom prst="rect">
            <a:avLst/>
          </a:prstGeom>
        </p:spPr>
      </p:pic>
    </p:spTree>
    <p:extLst>
      <p:ext uri="{BB962C8B-B14F-4D97-AF65-F5344CB8AC3E}">
        <p14:creationId xmlns:p14="http://schemas.microsoft.com/office/powerpoint/2010/main" val="477088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12FA-39A8-F00E-43BE-FE28A84DA7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FD8FAE-67DA-B939-9657-1DF7C14BF758}"/>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buClr>
                <a:srgbClr val="920075"/>
              </a:buClr>
              <a:defRPr/>
            </a:pPr>
            <a:r>
              <a:rPr lang="en-US" sz="3200">
                <a:latin typeface="Roboto"/>
                <a:ea typeface="Roboto"/>
                <a:cs typeface="Roboto"/>
              </a:rPr>
              <a:t>Threat Intelligence</a:t>
            </a:r>
            <a:endParaRPr lang="en-US" sz="3200" b="1" i="0" u="none" strike="noStrike" kern="1200" cap="none" spc="0" normalizeH="0" baseline="0" noProof="0">
              <a:ln>
                <a:noFill/>
              </a:ln>
              <a:solidFill>
                <a:srgbClr val="105A70"/>
              </a:solidFill>
              <a:effectLst/>
              <a:uLnTx/>
              <a:uFillTx/>
              <a:latin typeface="Roboto"/>
              <a:ea typeface="Roboto"/>
              <a:cs typeface="Roboto"/>
            </a:endParaRPr>
          </a:p>
        </p:txBody>
      </p:sp>
      <p:sp>
        <p:nvSpPr>
          <p:cNvPr id="3" name="TextBox 2">
            <a:extLst>
              <a:ext uri="{FF2B5EF4-FFF2-40B4-BE49-F238E27FC236}">
                <a16:creationId xmlns:a16="http://schemas.microsoft.com/office/drawing/2014/main" id="{243133AA-491C-7DAF-3535-069E5A3782BC}"/>
              </a:ext>
            </a:extLst>
          </p:cNvPr>
          <p:cNvSpPr txBox="1"/>
          <p:nvPr/>
        </p:nvSpPr>
        <p:spPr>
          <a:xfrm>
            <a:off x="861442" y="1606820"/>
            <a:ext cx="715111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Roboto"/>
                <a:cs typeface="Calibri"/>
              </a:rPr>
              <a:t>• VITA is building out a cyber threat intelligence program. Let us know how the outputs from that program would be most helpful to your agency. Email </a:t>
            </a:r>
            <a:r>
              <a:rPr kumimoji="0" lang="en-US" sz="2000" b="0" i="0" u="none" strike="noStrike" kern="1200" cap="none" spc="0" normalizeH="0" baseline="0" noProof="0">
                <a:ln>
                  <a:noFill/>
                </a:ln>
                <a:solidFill>
                  <a:prstClr val="black"/>
                </a:solidFill>
                <a:effectLst/>
                <a:uLnTx/>
                <a:uFillTx/>
                <a:latin typeface="Roboto"/>
                <a:ea typeface="Roboto"/>
                <a:cs typeface="Calibri"/>
                <a:hlinkClick r:id="rId3">
                  <a:extLst>
                    <a:ext uri="{A12FA001-AC4F-418D-AE19-62706E023703}">
                      <ahyp:hlinkClr xmlns:ahyp="http://schemas.microsoft.com/office/drawing/2018/hyperlinkcolor" val="tx"/>
                    </a:ext>
                  </a:extLst>
                </a:hlinkClick>
              </a:rPr>
              <a:t>jared.karnes@vita.virginia.gov</a:t>
            </a:r>
            <a:endParaRPr lang="en-US" sz="2000" b="0" i="0" u="none" strike="noStrike" kern="1200" cap="none" spc="0" normalizeH="0" baseline="0" noProof="0">
              <a:ln>
                <a:noFill/>
              </a:ln>
              <a:solidFill>
                <a:prstClr val="black"/>
              </a:solidFill>
              <a:effectLst/>
              <a:uLnTx/>
              <a:uFillTx/>
              <a:latin typeface="Roboto"/>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Roboto"/>
                <a:cs typeface="Calibri"/>
              </a:rPr>
              <a:t>•You may receive threat intelligence advisories about specific vulnerabilities or campaigns that VITA is tracking within agency environments.</a:t>
            </a:r>
            <a:endParaRPr lang="en-US" sz="2000" b="0" i="0" u="none" strike="noStrike" kern="1200" cap="none" spc="0" normalizeH="0" baseline="0" noProof="0">
              <a:ln>
                <a:noFill/>
              </a:ln>
              <a:solidFill>
                <a:prstClr val="black"/>
              </a:solidFill>
              <a:effectLst/>
              <a:uLnTx/>
              <a:uFillTx/>
              <a:latin typeface="Roboto"/>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Roboto"/>
                <a:cs typeface="Calibri"/>
              </a:rPr>
              <a:t>•The risks we currently prioritize are vulnerabilities and exploit chains that lead to initial access, data disclosure, and remote code execution (particularly ransomware).</a:t>
            </a:r>
            <a:endParaRPr lang="en-US" sz="2000" b="0" i="0" u="none" strike="noStrike" kern="1200" cap="none" spc="0" normalizeH="0" baseline="0" noProof="0">
              <a:ln>
                <a:noFill/>
              </a:ln>
              <a:solidFill>
                <a:prstClr val="black"/>
              </a:solidFill>
              <a:effectLst/>
              <a:uLnTx/>
              <a:uFillTx/>
              <a:latin typeface="Roboto"/>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Roboto"/>
                <a:cs typeface="Calibri"/>
              </a:rPr>
              <a:t>•If you need targeted research and reporting about a specific software exploit, threat actor, etc. we may be able to help.</a:t>
            </a:r>
            <a:endParaRPr lang="en-US" sz="2000" b="0" i="0" u="none" strike="noStrike" kern="1200" cap="none" spc="0" normalizeH="0" baseline="0" noProof="0">
              <a:ln>
                <a:noFill/>
              </a:ln>
              <a:solidFill>
                <a:prstClr val="black"/>
              </a:solidFill>
              <a:effectLst/>
              <a:uLnTx/>
              <a:uFillTx/>
              <a:latin typeface="Roboto"/>
              <a:ea typeface="Roboto"/>
              <a:cs typeface="Calibri"/>
            </a:endParaRPr>
          </a:p>
        </p:txBody>
      </p:sp>
      <p:pic>
        <p:nvPicPr>
          <p:cNvPr id="8" name="Picture 7" descr="Icon single line drawing of a graph">
            <a:extLst>
              <a:ext uri="{FF2B5EF4-FFF2-40B4-BE49-F238E27FC236}">
                <a16:creationId xmlns:a16="http://schemas.microsoft.com/office/drawing/2014/main" id="{E723B1F1-EA90-B2F5-8A76-CD5D2A8C67BA}"/>
              </a:ext>
            </a:extLst>
          </p:cNvPr>
          <p:cNvPicPr>
            <a:picLocks noChangeAspect="1"/>
          </p:cNvPicPr>
          <p:nvPr/>
        </p:nvPicPr>
        <p:blipFill>
          <a:blip r:embed="rId4"/>
          <a:stretch>
            <a:fillRect/>
          </a:stretch>
        </p:blipFill>
        <p:spPr>
          <a:xfrm>
            <a:off x="7755004" y="1219200"/>
            <a:ext cx="3834063" cy="3834063"/>
          </a:xfrm>
          <a:prstGeom prst="rect">
            <a:avLst/>
          </a:prstGeom>
        </p:spPr>
      </p:pic>
    </p:spTree>
    <p:extLst>
      <p:ext uri="{BB962C8B-B14F-4D97-AF65-F5344CB8AC3E}">
        <p14:creationId xmlns:p14="http://schemas.microsoft.com/office/powerpoint/2010/main" val="3870396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49755" y="506261"/>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Top 5 </a:t>
            </a:r>
            <a:r>
              <a:rPr kumimoji="0" lang="en-US" sz="5400" b="1" i="0" u="none" strike="noStrike" kern="1200" cap="none" spc="0" normalizeH="0" baseline="0" noProof="0" dirty="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95099" y="1099383"/>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14042"/>
                </a:solidFill>
                <a:effectLst/>
                <a:uLnTx/>
                <a:uFillTx/>
                <a:latin typeface="Roboto"/>
                <a:ea typeface="Roboto"/>
                <a:cs typeface="Roboto"/>
              </a:rPr>
              <a:t>   For the month of May, the Top 5 Key Vulnerabilities are:</a:t>
            </a:r>
            <a:endParaRPr kumimoji="0" lang="en-US" sz="2000" b="0" i="0" u="none" strike="noStrike" kern="1200" cap="none" spc="0" normalizeH="0" baseline="0" noProof="0" dirty="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434437" y="1567260"/>
            <a:ext cx="10481044" cy="4786567"/>
          </a:xfrm>
          <a:prstGeom prst="rect">
            <a:avLst/>
          </a:prstGeom>
          <a:noFill/>
        </p:spPr>
        <p:txBody>
          <a:bodyPr wrap="square" lIns="91440" tIns="45720" rIns="91440" bIns="45720" anchor="t">
            <a:spAutoFit/>
          </a:bodyPr>
          <a:lstStyle/>
          <a:p>
            <a:pPr marL="342900" lvl="0" indent="-342900">
              <a:lnSpc>
                <a:spcPct val="200000"/>
              </a:lnSpc>
              <a:buFont typeface="Arial" panose="020B0604020202020204" pitchFamily="34" charset="0"/>
              <a:buChar char="•"/>
              <a:defRPr/>
            </a:pPr>
            <a:r>
              <a:rPr lang="en-US" sz="2300" b="1" dirty="0">
                <a:solidFill>
                  <a:srgbClr val="920075"/>
                </a:solidFill>
                <a:latin typeface="Roboto"/>
                <a:ea typeface="Roboto"/>
                <a:cs typeface="Roboto"/>
              </a:rPr>
              <a:t>KB5077181: Windows 11 Version 24H2 / Windows 11 Version 25H2 Security Update (February 2026)</a:t>
            </a:r>
          </a:p>
          <a:p>
            <a:pPr marL="342900" lvl="0" indent="-342900">
              <a:lnSpc>
                <a:spcPct val="200000"/>
              </a:lnSpc>
              <a:buFont typeface="Arial" panose="020B0604020202020204" pitchFamily="34" charset="0"/>
              <a:buChar char="•"/>
              <a:defRPr/>
            </a:pPr>
            <a:r>
              <a:rPr lang="en-US" sz="2300" b="1" dirty="0">
                <a:solidFill>
                  <a:srgbClr val="920075"/>
                </a:solidFill>
                <a:latin typeface="Roboto"/>
                <a:ea typeface="Roboto"/>
                <a:cs typeface="Roboto"/>
              </a:rPr>
              <a:t>Security Update for Microsoft Visual Studio Code (February 2026)</a:t>
            </a:r>
          </a:p>
          <a:p>
            <a:pPr marL="342900" lvl="0" indent="-342900">
              <a:lnSpc>
                <a:spcPct val="200000"/>
              </a:lnSpc>
              <a:buFont typeface="Arial" panose="020B0604020202020204" pitchFamily="34" charset="0"/>
              <a:buChar char="•"/>
              <a:defRPr/>
            </a:pPr>
            <a:r>
              <a:rPr lang="en-US" sz="2300" b="1" dirty="0">
                <a:solidFill>
                  <a:srgbClr val="920075"/>
                </a:solidFill>
                <a:latin typeface="Roboto"/>
                <a:ea typeface="Roboto"/>
                <a:cs typeface="Roboto"/>
              </a:rPr>
              <a:t>Microsoft .NET Core </a:t>
            </a:r>
            <a:r>
              <a:rPr lang="en-US" sz="2300" b="1" dirty="0" err="1">
                <a:solidFill>
                  <a:srgbClr val="920075"/>
                </a:solidFill>
                <a:latin typeface="Roboto"/>
                <a:ea typeface="Roboto"/>
                <a:cs typeface="Roboto"/>
              </a:rPr>
              <a:t>SEoL</a:t>
            </a:r>
            <a:endParaRPr lang="en-US" sz="2300" b="1" dirty="0">
              <a:solidFill>
                <a:srgbClr val="920075"/>
              </a:solidFill>
              <a:latin typeface="Roboto"/>
              <a:ea typeface="Roboto"/>
              <a:cs typeface="Roboto"/>
            </a:endParaRPr>
          </a:p>
          <a:p>
            <a:pPr marL="342900" lvl="0" indent="-342900">
              <a:lnSpc>
                <a:spcPct val="200000"/>
              </a:lnSpc>
              <a:buFont typeface="Arial" panose="020B0604020202020204" pitchFamily="34" charset="0"/>
              <a:buChar char="•"/>
              <a:defRPr/>
            </a:pPr>
            <a:r>
              <a:rPr lang="en-US" sz="2300" b="1" dirty="0">
                <a:solidFill>
                  <a:srgbClr val="920075"/>
                </a:solidFill>
                <a:latin typeface="Roboto"/>
                <a:ea typeface="Roboto"/>
                <a:cs typeface="Roboto"/>
              </a:rPr>
              <a:t>ASP.NET Core </a:t>
            </a:r>
            <a:r>
              <a:rPr lang="en-US" sz="2300" b="1" dirty="0" err="1">
                <a:solidFill>
                  <a:srgbClr val="920075"/>
                </a:solidFill>
                <a:latin typeface="Roboto"/>
                <a:ea typeface="Roboto"/>
                <a:cs typeface="Roboto"/>
              </a:rPr>
              <a:t>SEoL</a:t>
            </a:r>
            <a:endParaRPr lang="en-US" sz="2300" b="1" dirty="0">
              <a:solidFill>
                <a:srgbClr val="920075"/>
              </a:solidFill>
              <a:latin typeface="Roboto"/>
              <a:ea typeface="Roboto"/>
              <a:cs typeface="Roboto"/>
            </a:endParaRPr>
          </a:p>
          <a:p>
            <a:pPr marL="342900" lvl="0" indent="-342900">
              <a:lnSpc>
                <a:spcPct val="200000"/>
              </a:lnSpc>
              <a:buFont typeface="Arial" panose="020B0604020202020204" pitchFamily="34" charset="0"/>
              <a:buChar char="•"/>
              <a:defRPr/>
            </a:pPr>
            <a:r>
              <a:rPr lang="fr-FR" sz="2300" b="1" dirty="0">
                <a:solidFill>
                  <a:srgbClr val="920075"/>
                </a:solidFill>
                <a:latin typeface="Roboto"/>
                <a:ea typeface="Roboto"/>
                <a:cs typeface="Roboto"/>
              </a:rPr>
              <a:t>Oracle Java SE Multiple </a:t>
            </a:r>
            <a:r>
              <a:rPr lang="fr-FR" sz="2300" b="1" dirty="0" err="1">
                <a:solidFill>
                  <a:srgbClr val="920075"/>
                </a:solidFill>
                <a:latin typeface="Roboto"/>
                <a:ea typeface="Roboto"/>
                <a:cs typeface="Roboto"/>
              </a:rPr>
              <a:t>Vulnerabilities</a:t>
            </a:r>
            <a:r>
              <a:rPr lang="fr-FR" sz="2300" b="1" dirty="0">
                <a:solidFill>
                  <a:srgbClr val="920075"/>
                </a:solidFill>
                <a:latin typeface="Roboto"/>
                <a:ea typeface="Roboto"/>
                <a:cs typeface="Roboto"/>
              </a:rPr>
              <a:t> (April 2026 CPU)</a:t>
            </a:r>
            <a:endParaRPr lang="en-US" sz="2300" b="1" dirty="0">
              <a:solidFill>
                <a:srgbClr val="920075"/>
              </a:solidFill>
              <a:latin typeface="Roboto"/>
              <a:ea typeface="Roboto"/>
              <a:cs typeface="Roboto"/>
            </a:endParaRPr>
          </a:p>
          <a:p>
            <a:pPr marL="342900" lvl="0" indent="-342900">
              <a:lnSpc>
                <a:spcPct val="200000"/>
              </a:lnSpc>
              <a:buFont typeface="Arial" panose="020B0604020202020204" pitchFamily="34" charset="0"/>
              <a:buChar char="•"/>
              <a:defRPr/>
            </a:pPr>
            <a:endParaRPr kumimoji="0" lang="en-US" sz="1700" b="1" i="0" u="none" strike="noStrike" kern="1200" cap="none" spc="0" normalizeH="0" baseline="0" noProof="0" dirty="0">
              <a:ln>
                <a:noFill/>
              </a:ln>
              <a:solidFill>
                <a:srgbClr val="920075"/>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15B5E-2C96-E6B9-C450-64B59F670100}"/>
            </a:ext>
          </a:extLst>
        </p:cNvPr>
        <p:cNvGrpSpPr/>
        <p:nvPr/>
      </p:nvGrpSpPr>
      <p:grpSpPr>
        <a:xfrm>
          <a:off x="0" y="0"/>
          <a:ext cx="0" cy="0"/>
          <a:chOff x="0" y="0"/>
          <a:chExt cx="0" cy="0"/>
        </a:xfrm>
      </p:grpSpPr>
      <p:pic>
        <p:nvPicPr>
          <p:cNvPr id="12" name="Picture 11" descr="Screen shot of the number of employees of GDIT (over 3,000) and certs they hold (over 6,400), capabilites of the service tower, and over 30 partners logos">
            <a:extLst>
              <a:ext uri="{FF2B5EF4-FFF2-40B4-BE49-F238E27FC236}">
                <a16:creationId xmlns:a16="http://schemas.microsoft.com/office/drawing/2014/main" id="{9EE50657-7988-A458-AA92-923F209B2C74}"/>
              </a:ext>
            </a:extLst>
          </p:cNvPr>
          <p:cNvPicPr>
            <a:picLocks noChangeAspect="1"/>
          </p:cNvPicPr>
          <p:nvPr/>
        </p:nvPicPr>
        <p:blipFill>
          <a:blip r:embed="rId3"/>
          <a:stretch>
            <a:fillRect/>
          </a:stretch>
        </p:blipFill>
        <p:spPr>
          <a:xfrm>
            <a:off x="762088" y="241301"/>
            <a:ext cx="10509161" cy="5946843"/>
          </a:xfrm>
          <a:prstGeom prst="rect">
            <a:avLst/>
          </a:prstGeom>
        </p:spPr>
      </p:pic>
      <p:sp>
        <p:nvSpPr>
          <p:cNvPr id="4" name="Footer Placeholder 3">
            <a:extLst>
              <a:ext uri="{FF2B5EF4-FFF2-40B4-BE49-F238E27FC236}">
                <a16:creationId xmlns:a16="http://schemas.microsoft.com/office/drawing/2014/main" id="{CAE02908-7A20-67AA-6E64-73AFB2EDFB0F}"/>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410C69E-708F-4CEE-62DC-CA7A30D4100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B720293-6F1F-5CB7-5FF4-134BE022D29F}"/>
              </a:ext>
            </a:extLst>
          </p:cNvPr>
          <p:cNvSpPr txBox="1">
            <a:spLocks noGrp="1"/>
          </p:cNvSpPr>
          <p:nvPr>
            <p:ph type="title" idx="4294967295"/>
          </p:nvPr>
        </p:nvSpPr>
        <p:spPr>
          <a:xfrm>
            <a:off x="3941409" y="409575"/>
            <a:ext cx="4150517" cy="67710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sz="18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CYBER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Secure today.  Smarter tomorrow</a:t>
            </a:r>
            <a:r>
              <a:rPr kumimoji="0" lang="en-US" sz="18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a:r>
          </a:p>
        </p:txBody>
      </p:sp>
      <p:sp>
        <p:nvSpPr>
          <p:cNvPr id="3" name="Title 2">
            <a:extLst>
              <a:ext uri="{FF2B5EF4-FFF2-40B4-BE49-F238E27FC236}">
                <a16:creationId xmlns:a16="http://schemas.microsoft.com/office/drawing/2014/main" id="{61A31198-DDB8-3290-6D67-B0194321CAF2}"/>
              </a:ext>
            </a:extLst>
          </p:cNvPr>
          <p:cNvSpPr txBox="1">
            <a:spLocks/>
          </p:cNvSpPr>
          <p:nvPr/>
        </p:nvSpPr>
        <p:spPr>
          <a:xfrm>
            <a:off x="1286317" y="1182231"/>
            <a:ext cx="2655092" cy="449353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Cyber impacts every aspect of our lives. That is why GDIT is driven to ensure clients have cyber protection today, while outthinking the threats of tomorrow.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We Secure today, embedding resilient cyber solutions into every aspect of the mission. And we prepare for tomorrow, deploying new technology and partnerships to anticipate and preempt future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We do all this because we know cyber is not a singular part of the mission – it’s the thread that runs across every endpoint, every network and every person. By proactively protecting, instantly responding and constantly evolving, GDIT makes today secure and tomorrow smarter.</a:t>
            </a:r>
            <a:endParaRPr kumimoji="0" lang="en-US" sz="13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82579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2BE79D-B8CE-5749-B9B4-32328F235DFD}"/>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C2DA92-5A81-E4F5-4400-FB54B4535DAB}"/>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CF8A58D-4017-F252-CB52-C4D030A56489}"/>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685FA4E-691E-9BB9-AA73-BEDD827B20F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51075293-E826-DADC-BD0F-8CBBA20EAAD2}"/>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BADAC8FE-E110-B1DF-4D74-D06E80A70446}"/>
              </a:ext>
            </a:extLst>
          </p:cNvPr>
          <p:cNvSpPr>
            <a:spLocks noGrp="1"/>
          </p:cNvSpPr>
          <p:nvPr>
            <p:ph type="title" idx="4294967295"/>
          </p:nvPr>
        </p:nvSpPr>
        <p:spPr>
          <a:xfrm>
            <a:off x="678650" y="125843"/>
            <a:ext cx="10165563" cy="898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lvl="0">
              <a:spcBef>
                <a:spcPts val="1000"/>
              </a:spcBef>
              <a:buClr>
                <a:srgbClr val="920075"/>
              </a:buClr>
              <a:defRPr/>
            </a:pPr>
            <a:r>
              <a:rPr lang="en-US" sz="3600"/>
              <a:t>Managing Disabled Accounts in COV AD and M365</a:t>
            </a:r>
            <a:endParaRPr kumimoji="0" lang="en-US" sz="36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9FC6C975-8160-E647-79F8-3562741F0E32}"/>
              </a:ext>
            </a:extLst>
          </p:cNvPr>
          <p:cNvSpPr txBox="1">
            <a:spLocks/>
          </p:cNvSpPr>
          <p:nvPr/>
        </p:nvSpPr>
        <p:spPr>
          <a:xfrm>
            <a:off x="333110" y="5540022"/>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ovgov.sharepoint.com/sites/vita-connections-external/sitepages/vita-service-catalog-update--feb.-19(1).aspx?xsdata=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3d&amp;sdata=vknit0cvs1j5bjrqbefyt3ptmhavmmjnsc9hzul6nffiuzfeam9zohmxzz0%3d&amp;ovuser=620ae5a9-4ec1-4fa0-8641-5d9f386c7309%2cjohanna.opolski%40vita.virginia.gov"/>
              </a:rPr>
              <a:t>VITA service catalog update: Feb. 19</a:t>
            </a: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2" name="TextBox 11">
            <a:extLst>
              <a:ext uri="{FF2B5EF4-FFF2-40B4-BE49-F238E27FC236}">
                <a16:creationId xmlns:a16="http://schemas.microsoft.com/office/drawing/2014/main" id="{683BF801-611C-4B8A-09A6-A89D7BE0C248}"/>
              </a:ext>
            </a:extLst>
          </p:cNvPr>
          <p:cNvSpPr txBox="1"/>
          <p:nvPr/>
        </p:nvSpPr>
        <p:spPr>
          <a:xfrm>
            <a:off x="557963" y="1138275"/>
            <a:ext cx="11162982" cy="443198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Use it or Lose it! (Or you can place it on hold…)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a:solidFill>
                <a:prstClr val="black"/>
              </a:solidFill>
              <a:latin typeface="Roboto" panose="02000000000000000000" pitchFamily="2" charset="0"/>
              <a:ea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prstClr val="black"/>
                </a:solidFill>
                <a:latin typeface="Roboto" panose="02000000000000000000" pitchFamily="2" charset="0"/>
                <a:ea typeface="Roboto" panose="02000000000000000000" pitchFamily="2" charset="0"/>
              </a:rPr>
              <a:t>If a COV account is disabled due to inactivity – re-enable the account within 30 days to resync and restore access to user data (mailbox, OneDrive, etc.)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After 30 days: Resources are hard-deleted and cannot be recovered directly.</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Recommended steps to avoid data loss: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Ensure regular logins: Users—including contractors—should log into their COV account at least once per month to prevent automatic disabling due to inactivity.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Plan for extended inactivity: If a user will be inactive for an extended period, submit a request using the Temporary Disable COV Account catalog form. This option flags the account to continue syncing with M365 even while disabled.</a:t>
            </a:r>
          </a:p>
        </p:txBody>
      </p:sp>
    </p:spTree>
    <p:extLst>
      <p:ext uri="{BB962C8B-B14F-4D97-AF65-F5344CB8AC3E}">
        <p14:creationId xmlns:p14="http://schemas.microsoft.com/office/powerpoint/2010/main" val="4073212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48882-B242-052C-26D3-1352DE34A347}"/>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Virginia Cyber Security Partnership (VCSP)</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ED0FF768-BCD9-2A61-B648-9B63FF881B4B}"/>
              </a:ext>
            </a:extLst>
          </p:cNvPr>
          <p:cNvSpPr txBox="1"/>
          <p:nvPr/>
        </p:nvSpPr>
        <p:spPr>
          <a:xfrm>
            <a:off x="895610" y="1406045"/>
            <a:ext cx="60970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Who We Are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The VCSP is a </a:t>
            </a:r>
            <a:r>
              <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non‑profit collaboration between public and private sector cybersecurity professionals</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Established in 2012 to create a trusted community for discussing cyber threats and sharing best practices.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5" name="TextBox 4">
            <a:extLst>
              <a:ext uri="{FF2B5EF4-FFF2-40B4-BE49-F238E27FC236}">
                <a16:creationId xmlns:a16="http://schemas.microsoft.com/office/drawing/2014/main" id="{BBFEF877-5985-229D-A331-D5F8F568A847}"/>
              </a:ext>
            </a:extLst>
          </p:cNvPr>
          <p:cNvSpPr txBox="1"/>
          <p:nvPr/>
        </p:nvSpPr>
        <p:spPr>
          <a:xfrm>
            <a:off x="897699" y="3157603"/>
            <a:ext cx="6096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Strengthen cybersecurity across Virginia through:</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Education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K‑12 outreach, collegiate engagement, member workshops</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Collaboration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Networking, mentorship, small‑business cyber support</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Partnership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Working with law enforcement and supporting cyber policy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5C5922-C55F-D4EC-8E29-8BF4CF432CAF}"/>
              </a:ext>
            </a:extLst>
          </p:cNvPr>
          <p:cNvSpPr txBox="1"/>
          <p:nvPr/>
        </p:nvSpPr>
        <p:spPr>
          <a:xfrm>
            <a:off x="7463425" y="3429000"/>
            <a:ext cx="4237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Get Involved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VCSP is seeking volunteers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support mission programs and community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Interested? Contact: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Amy Braden – Director, IT Security Governance &amp; Compliance (VITA)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Virginia Cyber Security Partnership logo">
            <a:extLst>
              <a:ext uri="{FF2B5EF4-FFF2-40B4-BE49-F238E27FC236}">
                <a16:creationId xmlns:a16="http://schemas.microsoft.com/office/drawing/2014/main" id="{3170DF5C-2F47-B9FA-2283-74CB405CD9DA}"/>
              </a:ext>
            </a:extLst>
          </p:cNvPr>
          <p:cNvPicPr>
            <a:picLocks noChangeAspect="1"/>
          </p:cNvPicPr>
          <p:nvPr/>
        </p:nvPicPr>
        <p:blipFill>
          <a:blip r:embed="rId3"/>
          <a:stretch>
            <a:fillRect/>
          </a:stretch>
        </p:blipFill>
        <p:spPr>
          <a:xfrm>
            <a:off x="7960344" y="696435"/>
            <a:ext cx="3238500" cy="2333625"/>
          </a:xfrm>
          <a:prstGeom prst="rect">
            <a:avLst/>
          </a:prstGeom>
        </p:spPr>
      </p:pic>
    </p:spTree>
    <p:extLst>
      <p:ext uri="{BB962C8B-B14F-4D97-AF65-F5344CB8AC3E}">
        <p14:creationId xmlns:p14="http://schemas.microsoft.com/office/powerpoint/2010/main" val="2624242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79FDF88-6DBB-6F4F-80E9-42C6C1C4D46A}"/>
              </a:ext>
              <a:ext uri="{C183D7F6-B498-43B3-948B-1728B52AA6E4}">
                <adec:decorative xmlns:adec="http://schemas.microsoft.com/office/drawing/2017/decorative" val="1"/>
              </a:ext>
            </a:extLst>
          </p:cNvPr>
          <p:cNvCxnSpPr>
            <a:cxnSpLocks/>
          </p:cNvCxnSpPr>
          <p:nvPr/>
        </p:nvCxnSpPr>
        <p:spPr>
          <a:xfrm flipV="1">
            <a:off x="6096000" y="5725047"/>
            <a:ext cx="0" cy="3560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D693692-2BDB-3A23-E2E3-30AF5F021722}"/>
              </a:ext>
              <a:ext uri="{C183D7F6-B498-43B3-948B-1728B52AA6E4}">
                <adec:decorative xmlns:adec="http://schemas.microsoft.com/office/drawing/2017/decorative" val="1"/>
              </a:ext>
            </a:extLst>
          </p:cNvPr>
          <p:cNvSpPr/>
          <p:nvPr/>
        </p:nvSpPr>
        <p:spPr>
          <a:xfrm>
            <a:off x="6039521" y="5702946"/>
            <a:ext cx="112960" cy="111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707231" rtl="0" eaLnBrk="1" fontAlgn="auto" latinLnBrk="0" hangingPunct="1">
              <a:lnSpc>
                <a:spcPct val="100000"/>
              </a:lnSpc>
              <a:spcBef>
                <a:spcPts val="0"/>
              </a:spcBef>
              <a:spcAft>
                <a:spcPts val="0"/>
              </a:spcAft>
              <a:buClrTx/>
              <a:buSzTx/>
              <a:buFontTx/>
              <a:buNone/>
              <a:tabLst/>
              <a:defRPr/>
            </a:pPr>
            <a:endParaRPr kumimoji="0" lang="en-US" sz="13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55" name="Text Placeholder 1">
            <a:extLst>
              <a:ext uri="{FF2B5EF4-FFF2-40B4-BE49-F238E27FC236}">
                <a16:creationId xmlns:a16="http://schemas.microsoft.com/office/drawing/2014/main" id="{ADB084B8-B679-5FA5-1768-0340C5A217AB}"/>
              </a:ext>
            </a:extLst>
          </p:cNvPr>
          <p:cNvSpPr>
            <a:spLocks noGrp="1" noChangeArrowheads="1"/>
          </p:cNvSpPr>
          <p:nvPr>
            <p:ph type="title" idx="4294967295"/>
          </p:nvPr>
        </p:nvSpPr>
        <p:spPr>
          <a:xfrm>
            <a:off x="650323" y="750242"/>
            <a:ext cx="6022975" cy="404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algn="l" defTabSz="914428" rtl="0" eaLnBrk="1" fontAlgn="auto" latinLnBrk="0" hangingPunct="1">
              <a:lnSpc>
                <a:spcPct val="90000"/>
              </a:lnSpc>
              <a:spcBef>
                <a:spcPts val="1000"/>
              </a:spcBef>
              <a:spcAft>
                <a:spcPts val="0"/>
              </a:spcAft>
              <a:buClr>
                <a:srgbClr val="920075"/>
              </a:buClr>
              <a:buSzTx/>
              <a:tabLst/>
              <a:defRPr/>
            </a:pPr>
            <a:r>
              <a:rPr kumimoji="0" lang="en-US" altLang="en-US" sz="3200" b="1" i="0" u="none" strike="noStrike" kern="1200" cap="none" spc="0" normalizeH="0" baseline="0" noProof="0">
                <a:ln>
                  <a:noFill/>
                </a:ln>
                <a:solidFill>
                  <a:srgbClr val="105A70"/>
                </a:solidFill>
                <a:effectLst/>
                <a:uLnTx/>
                <a:uFillTx/>
                <a:latin typeface="Rajdhani SemiBold" panose="02000000000000000000" pitchFamily="2" charset="0"/>
                <a:cs typeface="Rajdhani SemiBold" panose="02000000000000000000" pitchFamily="2" charset="0"/>
              </a:rPr>
              <a:t>Survey</a:t>
            </a:r>
          </a:p>
        </p:txBody>
      </p:sp>
      <p:pic>
        <p:nvPicPr>
          <p:cNvPr id="1026" name="Picture 2" descr="Question mark with the VITA line logo as the dot at the bottom">
            <a:extLst>
              <a:ext uri="{FF2B5EF4-FFF2-40B4-BE49-F238E27FC236}">
                <a16:creationId xmlns:a16="http://schemas.microsoft.com/office/drawing/2014/main" id="{A52CCCF6-4E8F-F7D1-3738-667AE9E93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30" y="1955934"/>
            <a:ext cx="3065540" cy="2946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DFC3ED-D455-D09D-8B39-97A9F3D8BA2D}"/>
              </a:ext>
            </a:extLst>
          </p:cNvPr>
          <p:cNvSpPr txBox="1"/>
          <p:nvPr/>
        </p:nvSpPr>
        <p:spPr>
          <a:xfrm>
            <a:off x="650323" y="1747212"/>
            <a:ext cx="4094921" cy="4247317"/>
          </a:xfrm>
          <a:prstGeom prst="rect">
            <a:avLst/>
          </a:prstGeom>
          <a:noFill/>
        </p:spPr>
        <p:txBody>
          <a:bodyPr wrap="square" rtlCol="0">
            <a:spAutoFit/>
          </a:bodyPr>
          <a:lstStyle/>
          <a:p>
            <a:r>
              <a:rPr lang="en-US">
                <a:solidFill>
                  <a:srgbClr val="005E6E"/>
                </a:solidFill>
                <a:latin typeface="Roboto" panose="02000000000000000000" pitchFamily="2" charset="0"/>
                <a:ea typeface="Roboto" panose="02000000000000000000" pitchFamily="2" charset="0"/>
              </a:rPr>
              <a:t>Attention </a:t>
            </a:r>
            <a:r>
              <a:rPr lang="en-US" err="1">
                <a:solidFill>
                  <a:srgbClr val="005E6E"/>
                </a:solidFill>
                <a:latin typeface="Roboto" panose="02000000000000000000" pitchFamily="2" charset="0"/>
                <a:ea typeface="Roboto" panose="02000000000000000000" pitchFamily="2" charset="0"/>
              </a:rPr>
              <a:t>s'il</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vous</a:t>
            </a:r>
            <a:r>
              <a:rPr lang="en-US">
                <a:solidFill>
                  <a:srgbClr val="005E6E"/>
                </a:solidFill>
                <a:latin typeface="Roboto" panose="02000000000000000000" pitchFamily="2" charset="0"/>
                <a:ea typeface="Roboto" panose="02000000000000000000" pitchFamily="2" charset="0"/>
              </a:rPr>
              <a:t> plait</a:t>
            </a:r>
          </a:p>
          <a:p>
            <a:endParaRPr lang="en-US">
              <a:solidFill>
                <a:srgbClr val="005E6E"/>
              </a:solidFill>
              <a:latin typeface="Roboto" panose="02000000000000000000" pitchFamily="2" charset="0"/>
              <a:ea typeface="Roboto" panose="02000000000000000000" pitchFamily="2" charset="0"/>
            </a:endParaRPr>
          </a:p>
          <a:p>
            <a:r>
              <a:rPr lang="en-US">
                <a:solidFill>
                  <a:srgbClr val="005E6E"/>
                </a:solidFill>
                <a:latin typeface="Roboto" panose="02000000000000000000" pitchFamily="2" charset="0"/>
                <a:ea typeface="Roboto" panose="02000000000000000000" pitchFamily="2" charset="0"/>
              </a:rPr>
              <a:t>Achtung, bitte</a:t>
            </a:r>
          </a:p>
          <a:p>
            <a:endParaRPr lang="en-US">
              <a:solidFill>
                <a:srgbClr val="005E6E"/>
              </a:solidFill>
              <a:latin typeface="Roboto" panose="02000000000000000000" pitchFamily="2" charset="0"/>
              <a:ea typeface="Roboto" panose="02000000000000000000" pitchFamily="2" charset="0"/>
            </a:endParaRPr>
          </a:p>
          <a:p>
            <a:r>
              <a:rPr lang="en-US">
                <a:solidFill>
                  <a:srgbClr val="005E6E"/>
                </a:solidFill>
                <a:latin typeface="Roboto" panose="02000000000000000000" pitchFamily="2" charset="0"/>
                <a:ea typeface="Roboto" panose="02000000000000000000" pitchFamily="2" charset="0"/>
              </a:rPr>
              <a:t>Let op, </a:t>
            </a:r>
            <a:r>
              <a:rPr lang="en-US" err="1">
                <a:solidFill>
                  <a:srgbClr val="005E6E"/>
                </a:solidFill>
                <a:latin typeface="Roboto" panose="02000000000000000000" pitchFamily="2" charset="0"/>
                <a:ea typeface="Roboto" panose="02000000000000000000" pitchFamily="2" charset="0"/>
              </a:rPr>
              <a:t>alstublieft</a:t>
            </a:r>
            <a:endParaRPr lang="en-US">
              <a:solidFill>
                <a:srgbClr val="005E6E"/>
              </a:solidFill>
              <a:latin typeface="Roboto" panose="02000000000000000000" pitchFamily="2" charset="0"/>
              <a:ea typeface="Roboto" panose="02000000000000000000" pitchFamily="2" charset="0"/>
            </a:endParaRPr>
          </a:p>
          <a:p>
            <a:endParaRPr lang="en-US">
              <a:solidFill>
                <a:srgbClr val="005E6E"/>
              </a:solidFill>
              <a:latin typeface="Roboto" panose="02000000000000000000" pitchFamily="2" charset="0"/>
              <a:ea typeface="Roboto" panose="02000000000000000000" pitchFamily="2" charset="0"/>
            </a:endParaRPr>
          </a:p>
          <a:p>
            <a:r>
              <a:rPr lang="en-US" err="1">
                <a:solidFill>
                  <a:srgbClr val="005E6E"/>
                </a:solidFill>
                <a:latin typeface="Roboto" panose="02000000000000000000" pitchFamily="2" charset="0"/>
                <a:ea typeface="Roboto" panose="02000000000000000000" pitchFamily="2" charset="0"/>
              </a:rPr>
              <a:t>Athygli</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vinsamlegast</a:t>
            </a:r>
            <a:endParaRPr lang="en-US">
              <a:solidFill>
                <a:srgbClr val="005E6E"/>
              </a:solidFill>
              <a:latin typeface="Roboto" panose="02000000000000000000" pitchFamily="2" charset="0"/>
              <a:ea typeface="Roboto" panose="02000000000000000000" pitchFamily="2" charset="0"/>
            </a:endParaRPr>
          </a:p>
          <a:p>
            <a:endParaRPr lang="en-US">
              <a:solidFill>
                <a:srgbClr val="005E6E"/>
              </a:solidFill>
              <a:latin typeface="Roboto" panose="02000000000000000000" pitchFamily="2" charset="0"/>
              <a:ea typeface="Roboto" panose="02000000000000000000" pitchFamily="2" charset="0"/>
            </a:endParaRPr>
          </a:p>
          <a:p>
            <a:r>
              <a:rPr lang="en-US" err="1">
                <a:solidFill>
                  <a:srgbClr val="005E6E"/>
                </a:solidFill>
                <a:latin typeface="Roboto" panose="02000000000000000000" pitchFamily="2" charset="0"/>
                <a:ea typeface="Roboto" panose="02000000000000000000" pitchFamily="2" charset="0"/>
              </a:rPr>
              <a:t>Oppmerksomhet</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vær</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så</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snill</a:t>
            </a:r>
            <a:endParaRPr lang="en-US">
              <a:solidFill>
                <a:srgbClr val="005E6E"/>
              </a:solidFill>
              <a:latin typeface="Roboto" panose="02000000000000000000" pitchFamily="2" charset="0"/>
              <a:ea typeface="Roboto" panose="02000000000000000000" pitchFamily="2" charset="0"/>
            </a:endParaRPr>
          </a:p>
          <a:p>
            <a:endParaRPr lang="en-US">
              <a:solidFill>
                <a:srgbClr val="005E6E"/>
              </a:solidFill>
              <a:latin typeface="Roboto" panose="02000000000000000000" pitchFamily="2" charset="0"/>
              <a:ea typeface="Roboto" panose="02000000000000000000" pitchFamily="2" charset="0"/>
            </a:endParaRPr>
          </a:p>
          <a:p>
            <a:r>
              <a:rPr lang="en-US">
                <a:solidFill>
                  <a:srgbClr val="005E6E"/>
                </a:solidFill>
                <a:latin typeface="Roboto" panose="02000000000000000000" pitchFamily="2" charset="0"/>
                <a:ea typeface="Roboto" panose="02000000000000000000" pitchFamily="2" charset="0"/>
              </a:rPr>
              <a:t>Xin </a:t>
            </a:r>
            <a:r>
              <a:rPr lang="en-US" err="1">
                <a:solidFill>
                  <a:srgbClr val="005E6E"/>
                </a:solidFill>
                <a:latin typeface="Roboto" panose="02000000000000000000" pitchFamily="2" charset="0"/>
                <a:ea typeface="Roboto" panose="02000000000000000000" pitchFamily="2" charset="0"/>
              </a:rPr>
              <a:t>chú</a:t>
            </a:r>
            <a:r>
              <a:rPr lang="en-US">
                <a:solidFill>
                  <a:srgbClr val="005E6E"/>
                </a:solidFill>
                <a:latin typeface="Roboto" panose="02000000000000000000" pitchFamily="2" charset="0"/>
                <a:ea typeface="Roboto" panose="02000000000000000000" pitchFamily="2" charset="0"/>
              </a:rPr>
              <a:t> ý</a:t>
            </a:r>
          </a:p>
          <a:p>
            <a:endParaRPr lang="en-US">
              <a:solidFill>
                <a:srgbClr val="005E6E"/>
              </a:solidFill>
              <a:latin typeface="Roboto" panose="02000000000000000000" pitchFamily="2" charset="0"/>
              <a:ea typeface="Roboto" panose="02000000000000000000" pitchFamily="2" charset="0"/>
            </a:endParaRPr>
          </a:p>
          <a:p>
            <a:r>
              <a:rPr lang="en-US" err="1">
                <a:solidFill>
                  <a:srgbClr val="005E6E"/>
                </a:solidFill>
                <a:latin typeface="Roboto" panose="02000000000000000000" pitchFamily="2" charset="0"/>
                <a:ea typeface="Roboto" panose="02000000000000000000" pitchFamily="2" charset="0"/>
              </a:rPr>
              <a:t>Atención</a:t>
            </a:r>
            <a:r>
              <a:rPr lang="en-US">
                <a:solidFill>
                  <a:srgbClr val="005E6E"/>
                </a:solidFill>
                <a:latin typeface="Roboto" panose="02000000000000000000" pitchFamily="2" charset="0"/>
                <a:ea typeface="Roboto" panose="02000000000000000000" pitchFamily="2" charset="0"/>
              </a:rPr>
              <a:t>, </a:t>
            </a:r>
            <a:r>
              <a:rPr lang="en-US" err="1">
                <a:solidFill>
                  <a:srgbClr val="005E6E"/>
                </a:solidFill>
                <a:latin typeface="Roboto" panose="02000000000000000000" pitchFamily="2" charset="0"/>
                <a:ea typeface="Roboto" panose="02000000000000000000" pitchFamily="2" charset="0"/>
              </a:rPr>
              <a:t>por</a:t>
            </a:r>
            <a:r>
              <a:rPr lang="en-US">
                <a:solidFill>
                  <a:srgbClr val="005E6E"/>
                </a:solidFill>
                <a:latin typeface="Roboto" panose="02000000000000000000" pitchFamily="2" charset="0"/>
                <a:ea typeface="Roboto" panose="02000000000000000000" pitchFamily="2" charset="0"/>
              </a:rPr>
              <a:t> favor</a:t>
            </a:r>
          </a:p>
          <a:p>
            <a:endParaRPr lang="en-US">
              <a:solidFill>
                <a:srgbClr val="005E6E"/>
              </a:solidFill>
              <a:latin typeface="Roboto" panose="02000000000000000000" pitchFamily="2" charset="0"/>
              <a:ea typeface="Roboto" panose="02000000000000000000" pitchFamily="2" charset="0"/>
            </a:endParaRPr>
          </a:p>
          <a:p>
            <a:r>
              <a:rPr lang="en-US">
                <a:solidFill>
                  <a:srgbClr val="005E6E"/>
                </a:solidFill>
                <a:latin typeface="Roboto" panose="02000000000000000000" pitchFamily="2" charset="0"/>
                <a:ea typeface="Roboto" panose="02000000000000000000" pitchFamily="2" charset="0"/>
              </a:rPr>
              <a:t>Aire, le do </a:t>
            </a:r>
            <a:r>
              <a:rPr lang="en-US" err="1">
                <a:solidFill>
                  <a:srgbClr val="005E6E"/>
                </a:solidFill>
                <a:latin typeface="Roboto" panose="02000000000000000000" pitchFamily="2" charset="0"/>
                <a:ea typeface="Roboto" panose="02000000000000000000" pitchFamily="2" charset="0"/>
              </a:rPr>
              <a:t>thoil</a:t>
            </a:r>
            <a:endParaRPr lang="en-US">
              <a:solidFill>
                <a:srgbClr val="005E6E"/>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7CAC1248-67E0-2855-0997-2B9CF901CB4B}"/>
              </a:ext>
            </a:extLst>
          </p:cNvPr>
          <p:cNvSpPr txBox="1"/>
          <p:nvPr/>
        </p:nvSpPr>
        <p:spPr>
          <a:xfrm>
            <a:off x="7702826" y="1955934"/>
            <a:ext cx="3508513" cy="2062103"/>
          </a:xfrm>
          <a:prstGeom prst="rect">
            <a:avLst/>
          </a:prstGeom>
          <a:noFill/>
        </p:spPr>
        <p:txBody>
          <a:bodyPr wrap="square" rtlCol="0">
            <a:spAutoFit/>
          </a:bodyPr>
          <a:lstStyle/>
          <a:p>
            <a:r>
              <a:rPr lang="en-US" sz="3200">
                <a:solidFill>
                  <a:srgbClr val="005E6E"/>
                </a:solidFill>
                <a:latin typeface="Roboto" panose="02000000000000000000" pitchFamily="2" charset="0"/>
                <a:ea typeface="Roboto" panose="02000000000000000000" pitchFamily="2" charset="0"/>
              </a:rPr>
              <a:t>Or in plain English, give this some attention, please! </a:t>
            </a:r>
            <a:r>
              <a:rPr lang="en-US" sz="3200">
                <a:solidFill>
                  <a:srgbClr val="005E6E"/>
                </a:solidFill>
                <a:latin typeface="Roboto" panose="02000000000000000000" pitchFamily="2" charset="0"/>
                <a:ea typeface="Roboto" panose="02000000000000000000" pitchFamily="2" charset="0"/>
                <a:sym typeface="Wingdings" panose="05000000000000000000" pitchFamily="2" charset="2"/>
              </a:rPr>
              <a:t></a:t>
            </a:r>
            <a:endParaRPr lang="en-US" sz="3200">
              <a:solidFill>
                <a:srgbClr val="005E6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7056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4037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a:xfrm>
            <a:off x="590407" y="508329"/>
            <a:ext cx="10515600" cy="676275"/>
          </a:xfrm>
        </p:spPr>
        <p:txBody>
          <a:bodyPr/>
          <a:lstStyle/>
          <a:p>
            <a:r>
              <a:rPr lang="en-US" dirty="0">
                <a:solidFill>
                  <a:srgbClr val="105A70"/>
                </a:solidFill>
                <a:latin typeface="Roboto"/>
                <a:ea typeface="Roboto"/>
                <a:cs typeface="Roboto"/>
              </a:rPr>
              <a:t>Upcoming Governance Office Hours </a:t>
            </a:r>
            <a:endParaRPr lang="en-US" dirty="0"/>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a:xfrm>
            <a:off x="6513407" y="1184604"/>
            <a:ext cx="5183188" cy="4818063"/>
          </a:xfrm>
        </p:spPr>
        <p:txBody>
          <a:bodyPr/>
          <a:lstStyle/>
          <a:p>
            <a:pPr lvl="0">
              <a:lnSpc>
                <a:spcPct val="100000"/>
              </a:lnSpc>
              <a:spcBef>
                <a:spcPts val="0"/>
              </a:spcBef>
              <a:buClrTx/>
              <a:defRPr/>
            </a:pPr>
            <a:r>
              <a:rPr lang="en-US" sz="2000" b="1" dirty="0">
                <a:solidFill>
                  <a:prstClr val="black"/>
                </a:solidFill>
                <a:latin typeface="Roboto"/>
                <a:ea typeface="Roboto"/>
                <a:cs typeface="Roboto"/>
              </a:rPr>
              <a:t>Governance Office Hours – </a:t>
            </a:r>
            <a:r>
              <a:rPr lang="en-US" sz="2000" dirty="0">
                <a:solidFill>
                  <a:prstClr val="black"/>
                </a:solidFill>
                <a:latin typeface="Roboto"/>
                <a:ea typeface="Roboto"/>
                <a:cs typeface="Roboto"/>
              </a:rPr>
              <a:t>a dedicated space for Agency ISOs and teams to bring their questions, concerns, or ideas.</a:t>
            </a:r>
          </a:p>
          <a:p>
            <a:pPr lvl="0">
              <a:lnSpc>
                <a:spcPct val="100000"/>
              </a:lnSpc>
              <a:spcBef>
                <a:spcPts val="0"/>
              </a:spcBef>
              <a:buClrTx/>
              <a:defRPr/>
            </a:pPr>
            <a:endParaRPr lang="en-US" b="1" dirty="0">
              <a:solidFill>
                <a:prstClr val="black"/>
              </a:solidFill>
              <a:latin typeface="Roboto"/>
              <a:ea typeface="Roboto"/>
              <a:cs typeface="Roboto"/>
            </a:endParaRPr>
          </a:p>
          <a:p>
            <a:r>
              <a:rPr lang="en-US" sz="2000" b="1" dirty="0">
                <a:solidFill>
                  <a:prstClr val="black"/>
                </a:solidFill>
              </a:rPr>
              <a:t>May agenda: </a:t>
            </a:r>
            <a:r>
              <a:rPr lang="en-US" dirty="0"/>
              <a:t>Enrollment user-listing</a:t>
            </a:r>
          </a:p>
          <a:p>
            <a:r>
              <a:rPr lang="en-US" dirty="0"/>
              <a:t>Groups and Finding Updates form</a:t>
            </a:r>
            <a:endParaRPr lang="en-US" b="1" dirty="0">
              <a:solidFill>
                <a:prstClr val="black"/>
              </a:solidFill>
            </a:endParaRPr>
          </a:p>
          <a:p>
            <a:pPr lvl="0">
              <a:lnSpc>
                <a:spcPct val="100000"/>
              </a:lnSpc>
              <a:spcBef>
                <a:spcPts val="0"/>
              </a:spcBef>
              <a:buClrTx/>
              <a:defRPr/>
            </a:pPr>
            <a:endParaRPr lang="en-US" b="1" dirty="0">
              <a:solidFill>
                <a:prstClr val="black"/>
              </a:solidFill>
              <a:highlight>
                <a:srgbClr val="FFFF00"/>
              </a:highlight>
            </a:endParaRPr>
          </a:p>
          <a:p>
            <a:pPr lvl="0">
              <a:lnSpc>
                <a:spcPct val="100000"/>
              </a:lnSpc>
              <a:spcBef>
                <a:spcPts val="0"/>
              </a:spcBef>
              <a:buClrTx/>
              <a:defRPr/>
            </a:pPr>
            <a:r>
              <a:rPr lang="en-US" b="1" dirty="0">
                <a:solidFill>
                  <a:prstClr val="black"/>
                </a:solidFill>
                <a:latin typeface="Roboto"/>
                <a:ea typeface="Roboto"/>
                <a:cs typeface="Roboto"/>
              </a:rPr>
              <a:t>Next Sessions:</a:t>
            </a:r>
          </a:p>
          <a:p>
            <a:pPr lvl="0">
              <a:lnSpc>
                <a:spcPct val="100000"/>
              </a:lnSpc>
              <a:spcBef>
                <a:spcPts val="0"/>
              </a:spcBef>
              <a:buClrTx/>
              <a:defRPr/>
            </a:pPr>
            <a:r>
              <a:rPr lang="en-US" b="1" dirty="0">
                <a:solidFill>
                  <a:prstClr val="black"/>
                </a:solidFill>
                <a:latin typeface="Roboto"/>
                <a:ea typeface="Roboto"/>
                <a:cs typeface="Roboto"/>
              </a:rPr>
              <a:t>May 13, 2026 | Microsoft Teams</a:t>
            </a:r>
          </a:p>
          <a:p>
            <a:pPr lvl="0">
              <a:lnSpc>
                <a:spcPct val="100000"/>
              </a:lnSpc>
              <a:spcBef>
                <a:spcPts val="0"/>
              </a:spcBef>
              <a:buClrTx/>
              <a:defRPr/>
            </a:pPr>
            <a:r>
              <a:rPr lang="en-US" b="1" dirty="0">
                <a:solidFill>
                  <a:prstClr val="black"/>
                </a:solidFill>
                <a:latin typeface="Roboto"/>
                <a:ea typeface="Roboto"/>
                <a:cs typeface="Roboto"/>
              </a:rPr>
              <a:t>[</a:t>
            </a:r>
            <a:r>
              <a:rPr lang="en-US" b="1" dirty="0">
                <a:solidFill>
                  <a:prstClr val="black"/>
                </a:solidFill>
                <a:latin typeface="Roboto"/>
                <a:ea typeface="Roboto"/>
                <a:cs typeface="Roboto"/>
                <a:hlinkClick r:id="rId2"/>
              </a:rPr>
              <a:t>Click here to register for the meeting</a:t>
            </a:r>
            <a:r>
              <a:rPr lang="en-US" b="1" dirty="0">
                <a:solidFill>
                  <a:prstClr val="black"/>
                </a:solidFill>
                <a:latin typeface="Roboto"/>
                <a:ea typeface="Roboto"/>
                <a:cs typeface="Roboto"/>
              </a:rPr>
              <a:t>]</a:t>
            </a:r>
          </a:p>
          <a:p>
            <a:r>
              <a:rPr lang="en-US" b="1" dirty="0"/>
              <a:t>June 17: </a:t>
            </a:r>
            <a:r>
              <a:rPr lang="en-US" b="1" dirty="0">
                <a:hlinkClick r:id="rId3"/>
              </a:rPr>
              <a:t>[Click here to register for the meeting]</a:t>
            </a:r>
            <a:endParaRPr lang="en-US" b="1" dirty="0"/>
          </a:p>
        </p:txBody>
      </p:sp>
      <p:sp>
        <p:nvSpPr>
          <p:cNvPr id="5" name="TextBox 4">
            <a:extLst>
              <a:ext uri="{FF2B5EF4-FFF2-40B4-BE49-F238E27FC236}">
                <a16:creationId xmlns:a16="http://schemas.microsoft.com/office/drawing/2014/main" id="{86C92797-C867-7F8C-D083-53FA355B49AB}"/>
              </a:ext>
            </a:extLst>
          </p:cNvPr>
          <p:cNvSpPr txBox="1"/>
          <p:nvPr/>
        </p:nvSpPr>
        <p:spPr>
          <a:xfrm>
            <a:off x="-133988" y="5804542"/>
            <a:ext cx="9076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7" name="Picture 6" descr="Picture of a Lady in a yellow blazer sitting behind a laptop with the Virginia IT agency logo on the wall behind her. She has a welcoming smile on her face.">
            <a:extLst>
              <a:ext uri="{FF2B5EF4-FFF2-40B4-BE49-F238E27FC236}">
                <a16:creationId xmlns:a16="http://schemas.microsoft.com/office/drawing/2014/main" id="{CF863F11-DBCE-775A-AF3A-14D73517CFBB}"/>
              </a:ext>
            </a:extLst>
          </p:cNvPr>
          <p:cNvPicPr>
            <a:picLocks noChangeAspect="1"/>
          </p:cNvPicPr>
          <p:nvPr/>
        </p:nvPicPr>
        <p:blipFill>
          <a:blip r:embed="rId4"/>
          <a:stretch>
            <a:fillRect/>
          </a:stretch>
        </p:blipFill>
        <p:spPr>
          <a:xfrm>
            <a:off x="1793489" y="2461874"/>
            <a:ext cx="2457878" cy="1640378"/>
          </a:xfrm>
          <a:prstGeom prst="rect">
            <a:avLst/>
          </a:prstGeom>
        </p:spPr>
      </p:pic>
    </p:spTree>
    <p:extLst>
      <p:ext uri="{BB962C8B-B14F-4D97-AF65-F5344CB8AC3E}">
        <p14:creationId xmlns:p14="http://schemas.microsoft.com/office/powerpoint/2010/main" val="1244179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May 14,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May 14, from 9am to 4pm, registration closes April 28</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a:t>
            </a:r>
            <a:r>
              <a:rPr kumimoji="0" lang="en-US" sz="3300" b="1" i="0" u="none" strike="noStrike" kern="1200" cap="none" spc="0" normalizeH="0" baseline="0" noProof="0" err="1">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8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https://covaconf.webex.com/weblink/register/rfbee0a945b71936d5d0142c932840b86</a:t>
            </a:r>
            <a:r>
              <a:rPr kumimoji="0" lang="en-US" sz="1800" b="0" i="0" u="none" strike="noStrike" kern="1200" cap="none" spc="0" normalizeH="0" baseline="0" noProof="0">
                <a:ln>
                  <a:noFill/>
                </a:ln>
                <a:solidFill>
                  <a:prstClr val="black"/>
                </a:solidFill>
                <a:effectLst/>
                <a:uLnTx/>
                <a:uFillTx/>
                <a:latin typeface="Roboto"/>
                <a:ea typeface="Roboto"/>
                <a:cs typeface="Roboto"/>
              </a:rPr>
              <a:t> </a:t>
            </a:r>
            <a:endParaRPr kumimoji="0" lang="en-US" sz="1400" b="0" i="0" u="none" strike="noStrike" kern="1200" cap="none" spc="0" normalizeH="0" baseline="0" noProof="0">
              <a:ln>
                <a:noFill/>
              </a:ln>
              <a:solidFill>
                <a:prstClr val="black"/>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June 11, 2026,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2A8F1-2DF0-07E1-1144-BDBA0FA5847B}"/>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E1C1157-1EE7-E825-CCB4-3F59DB4BE101}"/>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29D6C57-95CF-69D3-DAE7-85A0CD07D22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049553EE-30E1-5D5B-5E23-91596992650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5E15A4CC-D1DE-A025-56BD-175069B004C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37F607DC-9849-E057-A50E-73F45F0020ED}"/>
              </a:ext>
            </a:extLst>
          </p:cNvPr>
          <p:cNvSpPr>
            <a:spLocks noGrp="1"/>
          </p:cNvSpPr>
          <p:nvPr>
            <p:ph type="title" idx="4294967295"/>
          </p:nvPr>
        </p:nvSpPr>
        <p:spPr>
          <a:xfrm>
            <a:off x="765160" y="207670"/>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lvl="0">
              <a:spcBef>
                <a:spcPts val="1000"/>
              </a:spcBef>
              <a:buClr>
                <a:srgbClr val="920075"/>
              </a:buClr>
              <a:defRPr/>
            </a:pPr>
            <a:r>
              <a:rPr lang="en-US" sz="2800"/>
              <a:t>Security Services Fair</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79244AC3-1260-455A-508B-6C263C0FF1EB}"/>
              </a:ext>
            </a:extLst>
          </p:cNvPr>
          <p:cNvSpPr txBox="1">
            <a:spLocks/>
          </p:cNvSpPr>
          <p:nvPr/>
        </p:nvSpPr>
        <p:spPr>
          <a:xfrm>
            <a:off x="605642" y="1197550"/>
            <a:ext cx="8976710" cy="44628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None/>
              <a:defRPr/>
            </a:pPr>
            <a:r>
              <a:rPr lang="en-US" sz="2400" b="1">
                <a:solidFill>
                  <a:srgbClr val="414042"/>
                </a:solidFill>
                <a:latin typeface="Roboto"/>
                <a:ea typeface="Roboto"/>
                <a:cs typeface="Roboto"/>
              </a:rPr>
              <a:t>June 17, 2026 from 9 am – 11 am</a:t>
            </a:r>
            <a:endParaRPr lang="en-US" sz="1000" b="1">
              <a:solidFill>
                <a:srgbClr val="414042"/>
              </a:solidFill>
              <a:latin typeface="Roboto"/>
              <a:ea typeface="Roboto"/>
              <a:cs typeface="Roboto"/>
            </a:endParaRPr>
          </a:p>
          <a:p>
            <a:pPr marL="114300" indent="0">
              <a:lnSpc>
                <a:spcPct val="170000"/>
              </a:lnSpc>
              <a:spcBef>
                <a:spcPts val="0"/>
              </a:spcBef>
              <a:buNone/>
              <a:defRPr/>
            </a:pPr>
            <a:endParaRPr lang="en-US" sz="1100" b="1">
              <a:solidFill>
                <a:srgbClr val="414042"/>
              </a:solidFill>
              <a:latin typeface="Roboto"/>
              <a:ea typeface="Roboto"/>
              <a:cs typeface="Roboto"/>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We will be pleased to welcome ISOs and those interested in Security to the Security Services Fair here at the Boulders.</a:t>
            </a:r>
            <a:endParaRPr lang="en-US" sz="2400" b="1">
              <a:solidFill>
                <a:srgbClr val="414042"/>
              </a:solidFill>
              <a:latin typeface="Roboto"/>
              <a:ea typeface="Roboto"/>
              <a:cs typeface="Roboto"/>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414042"/>
                </a:solidFill>
                <a:effectLst/>
                <a:uLnTx/>
                <a:uFillTx/>
                <a:latin typeface="Roboto"/>
                <a:ea typeface="Roboto"/>
                <a:cs typeface="Roboto"/>
              </a:rPr>
              <a:t> </a:t>
            </a:r>
            <a:endParaRPr kumimoji="0" lang="en-US" sz="20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a:ln>
                  <a:noFill/>
                </a:ln>
                <a:solidFill>
                  <a:srgbClr val="414042"/>
                </a:solidFill>
                <a:effectLst/>
                <a:uLnTx/>
                <a:uFillTx/>
                <a:latin typeface="Roboto"/>
                <a:ea typeface="Roboto"/>
                <a:cs typeface="Roboto"/>
              </a:rPr>
              <a:t>7325 </a:t>
            </a:r>
            <a:r>
              <a:rPr kumimoji="0" lang="en-US" sz="2000" i="0" u="none" strike="noStrike" kern="1200" cap="none" spc="0" normalizeH="0" baseline="0" noProof="0" err="1">
                <a:ln>
                  <a:noFill/>
                </a:ln>
                <a:solidFill>
                  <a:srgbClr val="414042"/>
                </a:solidFill>
                <a:effectLst/>
                <a:uLnTx/>
                <a:uFillTx/>
                <a:latin typeface="Roboto"/>
                <a:ea typeface="Roboto"/>
                <a:cs typeface="Roboto"/>
              </a:rPr>
              <a:t>Beaufont</a:t>
            </a:r>
            <a:r>
              <a:rPr kumimoji="0" lang="en-US" sz="2000" i="0" u="none" strike="noStrike" kern="1200" cap="none" spc="0" normalizeH="0" baseline="0" noProof="0">
                <a:ln>
                  <a:noFill/>
                </a:ln>
                <a:solidFill>
                  <a:srgbClr val="414042"/>
                </a:solidFill>
                <a:effectLst/>
                <a:uLnTx/>
                <a:uFillTx/>
                <a:latin typeface="Roboto"/>
                <a:ea typeface="Roboto"/>
                <a:cs typeface="Roboto"/>
              </a:rPr>
              <a:t> Springs Drive, Richmond, VA 23225</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lang="en-US" sz="2000">
                <a:solidFill>
                  <a:srgbClr val="414042"/>
                </a:solidFill>
                <a:latin typeface="Roboto"/>
                <a:ea typeface="Roboto"/>
                <a:cs typeface="Roboto"/>
              </a:rPr>
              <a:t>Training Room</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lang="en-US" sz="1100">
                <a:solidFill>
                  <a:srgbClr val="414042"/>
                </a:solidFill>
                <a:latin typeface="Roboto"/>
                <a:ea typeface="Roboto"/>
                <a:cs typeface="Roboto"/>
              </a:rPr>
              <a:t>   </a:t>
            </a:r>
            <a:endParaRPr lang="en-US" sz="2400">
              <a:solidFill>
                <a:srgbClr val="414042"/>
              </a:solidFill>
              <a:latin typeface="Roboto"/>
              <a:ea typeface="Roboto"/>
              <a:cs typeface="Roboto"/>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i="0" u="none" strike="noStrike" kern="1200" cap="none" spc="0" normalizeH="0" baseline="0" noProof="0">
                <a:ln>
                  <a:noFill/>
                </a:ln>
                <a:solidFill>
                  <a:srgbClr val="414042"/>
                </a:solidFill>
                <a:effectLst/>
                <a:uLnTx/>
                <a:uFillTx/>
                <a:latin typeface="Roboto"/>
                <a:ea typeface="Roboto"/>
                <a:cs typeface="Roboto"/>
              </a:rPr>
              <a:t>Registration </a:t>
            </a:r>
            <a:r>
              <a:rPr lang="en-US" sz="2400">
                <a:solidFill>
                  <a:srgbClr val="414042"/>
                </a:solidFill>
                <a:latin typeface="Roboto"/>
                <a:ea typeface="Roboto"/>
                <a:cs typeface="Roboto"/>
              </a:rPr>
              <a:t>is required</a:t>
            </a:r>
            <a:endParaRPr kumimoji="0" lang="en-US" sz="2400" i="0" u="none" strike="noStrike" kern="1200" cap="none" spc="0" normalizeH="0" baseline="0" noProof="0">
              <a:ln>
                <a:noFill/>
              </a:ln>
              <a:solidFill>
                <a:srgbClr val="414042"/>
              </a:solidFill>
              <a:effectLst/>
              <a:uLnTx/>
              <a:uFillTx/>
              <a:latin typeface="Roboto"/>
              <a:ea typeface="Roboto"/>
              <a:cs typeface="Roboto"/>
            </a:endParaRPr>
          </a:p>
        </p:txBody>
      </p:sp>
      <p:pic>
        <p:nvPicPr>
          <p:cNvPr id="3" name="Picture 2" descr="A line picture drawing of two hands in a handshake grasp">
            <a:extLst>
              <a:ext uri="{FF2B5EF4-FFF2-40B4-BE49-F238E27FC236}">
                <a16:creationId xmlns:a16="http://schemas.microsoft.com/office/drawing/2014/main" id="{EFB242FC-A1D2-127E-86CA-BB39BF28424C}"/>
              </a:ext>
            </a:extLst>
          </p:cNvPr>
          <p:cNvPicPr>
            <a:picLocks noChangeAspect="1"/>
          </p:cNvPicPr>
          <p:nvPr/>
        </p:nvPicPr>
        <p:blipFill>
          <a:blip r:embed="rId4"/>
          <a:stretch>
            <a:fillRect/>
          </a:stretch>
        </p:blipFill>
        <p:spPr>
          <a:xfrm>
            <a:off x="7762462" y="3061926"/>
            <a:ext cx="3670232" cy="3670232"/>
          </a:xfrm>
          <a:prstGeom prst="rect">
            <a:avLst/>
          </a:prstGeom>
        </p:spPr>
      </p:pic>
    </p:spTree>
    <p:extLst>
      <p:ext uri="{BB962C8B-B14F-4D97-AF65-F5344CB8AC3E}">
        <p14:creationId xmlns:p14="http://schemas.microsoft.com/office/powerpoint/2010/main" val="2076930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A89C13-C20C-870F-BBA3-C627E72DDADE}"/>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72AC7D8-4D49-5116-2DF6-4AF9F448832D}"/>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A4D16B4-BFAC-00EA-F5C4-CB325F147D78}"/>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832E0F7E-717E-149B-D0F5-596B5078722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2CCDB366-2F77-C855-3503-3C336DC5FB6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FD35273-6EE1-EFBF-AF6D-E2FF15A44D07}"/>
              </a:ext>
            </a:extLst>
          </p:cNvPr>
          <p:cNvSpPr>
            <a:spLocks noGrp="1"/>
          </p:cNvSpPr>
          <p:nvPr>
            <p:ph type="title" idx="4294967295"/>
          </p:nvPr>
        </p:nvSpPr>
        <p:spPr>
          <a:xfrm>
            <a:off x="678650" y="53590"/>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lvl="0">
              <a:spcBef>
                <a:spcPts val="1000"/>
              </a:spcBef>
              <a:buClr>
                <a:srgbClr val="920075"/>
              </a:buClr>
              <a:defRPr/>
            </a:pPr>
            <a:r>
              <a:rPr lang="en-US" sz="3600" dirty="0">
                <a:latin typeface="Rajdhani SemiBold" panose="02000000000000000000" pitchFamily="2" charset="0"/>
                <a:cs typeface="Rajdhani SemiBold" panose="02000000000000000000" pitchFamily="2" charset="0"/>
              </a:rPr>
              <a:t>COV Information Security Conference</a:t>
            </a:r>
            <a:endParaRPr kumimoji="0" lang="en-US" sz="3600" i="0" u="none" strike="noStrike" kern="1200" cap="none" spc="0" normalizeH="0" baseline="0" noProof="0" dirty="0">
              <a:ln>
                <a:noFill/>
              </a:ln>
              <a:solidFill>
                <a:srgbClr val="105A70"/>
              </a:solidFill>
              <a:effectLst/>
              <a:uLnTx/>
              <a:uFillTx/>
              <a:latin typeface="Rajdhani SemiBold" panose="02000000000000000000" pitchFamily="2" charset="0"/>
              <a:cs typeface="Rajdhani SemiBold" panose="02000000000000000000" pitchFamily="2" charset="0"/>
            </a:endParaRPr>
          </a:p>
        </p:txBody>
      </p:sp>
      <p:pic>
        <p:nvPicPr>
          <p:cNvPr id="8" name="Picture 7" descr="Graphical user interface, application">
            <a:extLst>
              <a:ext uri="{FF2B5EF4-FFF2-40B4-BE49-F238E27FC236}">
                <a16:creationId xmlns:a16="http://schemas.microsoft.com/office/drawing/2014/main" id="{9532CAFA-12F2-6A15-4482-B03A57560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238"/>
            <a:ext cx="12282299" cy="3734743"/>
          </a:xfrm>
          <a:prstGeom prst="rect">
            <a:avLst/>
          </a:prstGeom>
        </p:spPr>
      </p:pic>
      <p:sp>
        <p:nvSpPr>
          <p:cNvPr id="9" name="TextBox 8">
            <a:extLst>
              <a:ext uri="{FF2B5EF4-FFF2-40B4-BE49-F238E27FC236}">
                <a16:creationId xmlns:a16="http://schemas.microsoft.com/office/drawing/2014/main" id="{DCF01F21-7E7E-4A00-272C-B5D2CBF8B059}"/>
              </a:ext>
            </a:extLst>
          </p:cNvPr>
          <p:cNvSpPr txBox="1"/>
          <p:nvPr/>
        </p:nvSpPr>
        <p:spPr>
          <a:xfrm>
            <a:off x="578023" y="4352072"/>
            <a:ext cx="10891033" cy="1077218"/>
          </a:xfrm>
          <a:prstGeom prst="rect">
            <a:avLst/>
          </a:prstGeom>
          <a:noFill/>
        </p:spPr>
        <p:txBody>
          <a:bodyPr wrap="square" rtlCol="0">
            <a:spAutoFit/>
          </a:bodyPr>
          <a:lstStyle/>
          <a:p>
            <a:r>
              <a:rPr lang="en-US" sz="3200" b="1" dirty="0">
                <a:solidFill>
                  <a:srgbClr val="005E6E"/>
                </a:solidFill>
                <a:latin typeface="Roboto" panose="02000000000000000000" pitchFamily="2" charset="0"/>
                <a:ea typeface="Roboto" panose="02000000000000000000" pitchFamily="2" charset="0"/>
                <a:cs typeface="Rajdhani SemiBold" panose="02000000000000000000" pitchFamily="2" charset="0"/>
              </a:rPr>
              <a:t>Please join us on Thursday, August 13, 2026</a:t>
            </a:r>
          </a:p>
          <a:p>
            <a:r>
              <a:rPr lang="en-US" sz="3200" b="1" dirty="0">
                <a:solidFill>
                  <a:srgbClr val="005E6E"/>
                </a:solidFill>
                <a:latin typeface="Roboto" panose="02000000000000000000" pitchFamily="2" charset="0"/>
                <a:ea typeface="Roboto" panose="02000000000000000000" pitchFamily="2" charset="0"/>
                <a:cs typeface="Rajdhani SemiBold" panose="02000000000000000000" pitchFamily="2" charset="0"/>
              </a:rPr>
              <a:t>at The Westin: 6631 West Broad Street, Richmond, VA </a:t>
            </a:r>
          </a:p>
        </p:txBody>
      </p:sp>
      <p:sp>
        <p:nvSpPr>
          <p:cNvPr id="10" name="TextBox 9">
            <a:extLst>
              <a:ext uri="{FF2B5EF4-FFF2-40B4-BE49-F238E27FC236}">
                <a16:creationId xmlns:a16="http://schemas.microsoft.com/office/drawing/2014/main" id="{33E833BB-CADB-01DB-30FD-33D75505F719}"/>
              </a:ext>
            </a:extLst>
          </p:cNvPr>
          <p:cNvSpPr txBox="1"/>
          <p:nvPr/>
        </p:nvSpPr>
        <p:spPr>
          <a:xfrm>
            <a:off x="4464744" y="5568997"/>
            <a:ext cx="5011387" cy="523220"/>
          </a:xfrm>
          <a:prstGeom prst="rect">
            <a:avLst/>
          </a:prstGeom>
          <a:noFill/>
        </p:spPr>
        <p:txBody>
          <a:bodyPr wrap="square" rtlCol="0">
            <a:spAutoFit/>
          </a:bodyPr>
          <a:lstStyle/>
          <a:p>
            <a:r>
              <a:rPr lang="en-US" sz="2800" dirty="0">
                <a:solidFill>
                  <a:srgbClr val="920075"/>
                </a:solidFill>
                <a:latin typeface="Roboto" panose="02000000000000000000" pitchFamily="2" charset="0"/>
                <a:ea typeface="Roboto" panose="02000000000000000000" pitchFamily="2" charset="0"/>
                <a:hlinkClick r:id="rId5"/>
              </a:rPr>
              <a:t>Register today!</a:t>
            </a:r>
            <a:endParaRPr lang="en-US" sz="2800" dirty="0">
              <a:solidFill>
                <a:srgbClr val="920075"/>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71757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07E7CF-56DD-44F6-1E66-C713CEC0933F}"/>
              </a:ext>
            </a:extLst>
          </p:cNvPr>
          <p:cNvSpPr txBox="1"/>
          <p:nvPr/>
        </p:nvSpPr>
        <p:spPr>
          <a:xfrm>
            <a:off x="1233377" y="2502482"/>
            <a:ext cx="98457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Commonwealth of Virginia</a:t>
            </a:r>
          </a:p>
        </p:txBody>
      </p:sp>
      <p:sp>
        <p:nvSpPr>
          <p:cNvPr id="10" name="Title 9">
            <a:extLst>
              <a:ext uri="{FF2B5EF4-FFF2-40B4-BE49-F238E27FC236}">
                <a16:creationId xmlns:a16="http://schemas.microsoft.com/office/drawing/2014/main" id="{A7B75968-143A-E7D3-C20D-C554E4A89DB7}"/>
              </a:ext>
            </a:extLst>
          </p:cNvPr>
          <p:cNvSpPr txBox="1">
            <a:spLocks noGrp="1"/>
          </p:cNvSpPr>
          <p:nvPr>
            <p:ph type="title" idx="4294967295"/>
          </p:nvPr>
        </p:nvSpPr>
        <p:spPr>
          <a:xfrm>
            <a:off x="1233377" y="3078392"/>
            <a:ext cx="984574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Rajdhani" panose="02000000000000000000" pitchFamily="2" charset="77"/>
                <a:ea typeface="Roboto Light" panose="02000000000000000000" pitchFamily="2" charset="0"/>
                <a:cs typeface="Rajdhani" panose="02000000000000000000" pitchFamily="2" charset="77"/>
              </a:rPr>
              <a:t>Information Security Conference 2026</a:t>
            </a:r>
          </a:p>
        </p:txBody>
      </p:sp>
      <p:sp>
        <p:nvSpPr>
          <p:cNvPr id="13" name="TextBox 12">
            <a:extLst>
              <a:ext uri="{FF2B5EF4-FFF2-40B4-BE49-F238E27FC236}">
                <a16:creationId xmlns:a16="http://schemas.microsoft.com/office/drawing/2014/main" id="{9C90B4D4-7E3D-9069-79EB-14D1C3D0947B}"/>
              </a:ext>
            </a:extLst>
          </p:cNvPr>
          <p:cNvSpPr txBox="1"/>
          <p:nvPr/>
        </p:nvSpPr>
        <p:spPr>
          <a:xfrm>
            <a:off x="1233377" y="3746024"/>
            <a:ext cx="9785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1D8AE"/>
                </a:solidFill>
                <a:effectLst/>
                <a:uLnTx/>
                <a:uFillTx/>
                <a:latin typeface="Rajdhani" panose="02000000000000000000" pitchFamily="2" charset="77"/>
                <a:ea typeface="Roboto Light" panose="02000000000000000000" pitchFamily="2" charset="0"/>
                <a:cs typeface="Rajdhani" panose="02000000000000000000" pitchFamily="2" charset="77"/>
              </a:rPr>
              <a:t>The Quantum Mirror: Reflecting on Security in a Multiverse </a:t>
            </a:r>
          </a:p>
        </p:txBody>
      </p:sp>
      <p:sp>
        <p:nvSpPr>
          <p:cNvPr id="14" name="TextBox 13">
            <a:extLst>
              <a:ext uri="{FF2B5EF4-FFF2-40B4-BE49-F238E27FC236}">
                <a16:creationId xmlns:a16="http://schemas.microsoft.com/office/drawing/2014/main" id="{442B368C-20D6-0DF3-9F53-52DE59E013A0}"/>
              </a:ext>
            </a:extLst>
          </p:cNvPr>
          <p:cNvSpPr txBox="1"/>
          <p:nvPr/>
        </p:nvSpPr>
        <p:spPr>
          <a:xfrm>
            <a:off x="1233377" y="4632158"/>
            <a:ext cx="290977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91D8AE"/>
                </a:solidFill>
                <a:effectLst/>
                <a:uLnTx/>
                <a:uFillTx/>
                <a:latin typeface="Rajdhani" panose="02000000000000000000" pitchFamily="2" charset="77"/>
                <a:ea typeface="Roboto Light" panose="02000000000000000000" pitchFamily="2" charset="0"/>
                <a:cs typeface="Rajdhani" panose="02000000000000000000" pitchFamily="2" charset="77"/>
              </a:rPr>
              <a:t>Aug. 13</a:t>
            </a:r>
          </a:p>
        </p:txBody>
      </p:sp>
      <p:sp>
        <p:nvSpPr>
          <p:cNvPr id="15" name="TextBox 14">
            <a:extLst>
              <a:ext uri="{FF2B5EF4-FFF2-40B4-BE49-F238E27FC236}">
                <a16:creationId xmlns:a16="http://schemas.microsoft.com/office/drawing/2014/main" id="{14364A8D-1DD3-812D-91BC-EB86BF623A1A}"/>
              </a:ext>
            </a:extLst>
          </p:cNvPr>
          <p:cNvSpPr txBox="1"/>
          <p:nvPr/>
        </p:nvSpPr>
        <p:spPr>
          <a:xfrm>
            <a:off x="3082449" y="4659734"/>
            <a:ext cx="451628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jdhani" panose="02000000000000000000" pitchFamily="2" charset="77"/>
                <a:ea typeface="Roboto Light" panose="02000000000000000000" pitchFamily="2" charset="0"/>
                <a:cs typeface="Rajdhani" panose="02000000000000000000" pitchFamily="2" charset="77"/>
              </a:rPr>
              <a:t>The Westin Richmond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jdhani" panose="02000000000000000000" pitchFamily="2" charset="77"/>
                <a:ea typeface="Roboto Light" panose="02000000000000000000" pitchFamily="2" charset="0"/>
                <a:cs typeface="Rajdhani" panose="02000000000000000000" pitchFamily="2" charset="77"/>
              </a:rPr>
              <a:t>Henrico, VA</a:t>
            </a:r>
          </a:p>
        </p:txBody>
      </p:sp>
      <p:cxnSp>
        <p:nvCxnSpPr>
          <p:cNvPr id="17" name="Straight Connector 16">
            <a:extLst>
              <a:ext uri="{FF2B5EF4-FFF2-40B4-BE49-F238E27FC236}">
                <a16:creationId xmlns:a16="http://schemas.microsoft.com/office/drawing/2014/main" id="{C220D5ED-59C1-EAF9-917D-17056B1BE1EB}"/>
              </a:ext>
              <a:ext uri="{C183D7F6-B498-43B3-948B-1728B52AA6E4}">
                <adec:decorative xmlns:adec="http://schemas.microsoft.com/office/drawing/2017/decorative" val="1"/>
              </a:ext>
            </a:extLst>
          </p:cNvPr>
          <p:cNvCxnSpPr/>
          <p:nvPr/>
        </p:nvCxnSpPr>
        <p:spPr>
          <a:xfrm>
            <a:off x="3082450" y="4690511"/>
            <a:ext cx="0" cy="64633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6CC35B93-C132-149B-9315-2FC8FAFFD9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08069" y="5051583"/>
            <a:ext cx="4550554" cy="285259"/>
          </a:xfrm>
          <a:prstGeom prst="rect">
            <a:avLst/>
          </a:prstGeom>
        </p:spPr>
      </p:pic>
      <p:sp>
        <p:nvSpPr>
          <p:cNvPr id="19" name="TextBox 18">
            <a:extLst>
              <a:ext uri="{FF2B5EF4-FFF2-40B4-BE49-F238E27FC236}">
                <a16:creationId xmlns:a16="http://schemas.microsoft.com/office/drawing/2014/main" id="{CAAF033B-21EC-1AAE-9FF4-F82B55F7D2D8}"/>
              </a:ext>
            </a:extLst>
          </p:cNvPr>
          <p:cNvSpPr txBox="1"/>
          <p:nvPr/>
        </p:nvSpPr>
        <p:spPr>
          <a:xfrm>
            <a:off x="842630" y="5915201"/>
            <a:ext cx="105067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Learn more at: </a:t>
            </a:r>
            <a:r>
              <a:rPr kumimoji="0" lang="en-US" sz="4000" b="0"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hlinkClick r:id="rId4"/>
              </a:rPr>
              <a:t>vita.virginia.gov/</a:t>
            </a:r>
            <a:r>
              <a:rPr kumimoji="0" lang="en-US" sz="4000" b="0" i="0" u="none" strike="noStrike" kern="1200" cap="none" spc="0" normalizeH="0" baseline="0" noProof="0" err="1">
                <a:ln>
                  <a:noFill/>
                </a:ln>
                <a:solidFill>
                  <a:srgbClr val="005E6E"/>
                </a:solidFill>
                <a:effectLst/>
                <a:uLnTx/>
                <a:uFillTx/>
                <a:latin typeface="Roboto" panose="02000000000000000000" pitchFamily="2" charset="0"/>
                <a:ea typeface="Roboto" panose="02000000000000000000" pitchFamily="2" charset="0"/>
                <a:cs typeface="+mn-cs"/>
                <a:hlinkClick r:id="rId4"/>
              </a:rPr>
              <a:t>isc</a:t>
            </a:r>
            <a:endParaRPr kumimoji="0" lang="en-US" sz="4000" b="0" i="0" u="none"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5356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B02914-F527-2394-615E-65C21756F42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63C266-4014-10C5-93B7-DB774A91766D}"/>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9C6DCC22-18B7-BCA6-340A-AE730A36524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pic>
        <p:nvPicPr>
          <p:cNvPr id="12" name="Picture 11" descr="Cyber - Secure today, Smarter tomorrow. Cyber impacts every aspect of our lives. That is why GDIT is driven to ensure clients have cyber protection today, while outthinking the threats of tomorrow. We secure today, embedding resilient cyber solutions into every aspect of the mission. And we prepare tomorrow">
            <a:extLst>
              <a:ext uri="{FF2B5EF4-FFF2-40B4-BE49-F238E27FC236}">
                <a16:creationId xmlns:a16="http://schemas.microsoft.com/office/drawing/2014/main" id="{9D38E69A-23DC-4D0F-CDFF-AF1A80B44006}"/>
              </a:ext>
            </a:extLst>
          </p:cNvPr>
          <p:cNvPicPr>
            <a:picLocks noChangeAspect="1"/>
          </p:cNvPicPr>
          <p:nvPr/>
        </p:nvPicPr>
        <p:blipFill>
          <a:blip r:embed="rId3"/>
          <a:stretch>
            <a:fillRect/>
          </a:stretch>
        </p:blipFill>
        <p:spPr>
          <a:xfrm>
            <a:off x="762088" y="241301"/>
            <a:ext cx="10509161" cy="5946843"/>
          </a:xfrm>
          <a:prstGeom prst="rect">
            <a:avLst/>
          </a:prstGeom>
        </p:spPr>
      </p:pic>
      <p:sp>
        <p:nvSpPr>
          <p:cNvPr id="6" name="Title 5">
            <a:extLst>
              <a:ext uri="{FF2B5EF4-FFF2-40B4-BE49-F238E27FC236}">
                <a16:creationId xmlns:a16="http://schemas.microsoft.com/office/drawing/2014/main" id="{590D304D-9A2C-2C41-6E1D-5923BB34D6A3}"/>
              </a:ext>
            </a:extLst>
          </p:cNvPr>
          <p:cNvSpPr>
            <a:spLocks noGrp="1"/>
          </p:cNvSpPr>
          <p:nvPr>
            <p:ph type="title"/>
          </p:nvPr>
        </p:nvSpPr>
        <p:spPr>
          <a:xfrm>
            <a:off x="574674" y="-292100"/>
            <a:ext cx="11039475" cy="292100"/>
          </a:xfrm>
        </p:spPr>
        <p:txBody>
          <a:bodyPr vert="horz" lIns="0" tIns="45720" rIns="0" bIns="45720" rtlCol="0" anchor="b">
            <a:noAutofit/>
          </a:bodyPr>
          <a:lstStyle/>
          <a:p>
            <a:r>
              <a:rPr lang="en-US" dirty="0"/>
              <a:t>Secure today smarter tomorrow</a:t>
            </a:r>
          </a:p>
        </p:txBody>
      </p:sp>
    </p:spTree>
    <p:extLst>
      <p:ext uri="{BB962C8B-B14F-4D97-AF65-F5344CB8AC3E}">
        <p14:creationId xmlns:p14="http://schemas.microsoft.com/office/powerpoint/2010/main" val="3836608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body" sz="quarter" idx="12"/>
          </p:nvPr>
        </p:nvSpPr>
        <p:spPr>
          <a:xfrm>
            <a:off x="894029" y="3167827"/>
            <a:ext cx="7143012" cy="1037399"/>
          </a:xfrm>
        </p:spPr>
        <p:txBody>
          <a:bodyPr vert="horz" lIns="91440" tIns="45720" rIns="91440" bIns="45720" rtlCol="0" anchor="t">
            <a:normAutofit fontScale="92500" lnSpcReduction="20000"/>
          </a:bodyPr>
          <a:lstStyle/>
          <a:p>
            <a:pPr algn="ctr"/>
            <a:r>
              <a:rPr lang="en-US" dirty="0">
                <a:solidFill>
                  <a:srgbClr val="005E6E"/>
                </a:solidFill>
                <a:latin typeface="Rajdhani"/>
                <a:ea typeface="Roboto"/>
              </a:rPr>
              <a:t>Welcome to the May 6, 2026</a:t>
            </a:r>
            <a:endParaRPr lang="en-US"/>
          </a:p>
          <a:p>
            <a:pPr algn="ctr"/>
            <a:r>
              <a:rPr lang="en-US" dirty="0">
                <a:solidFill>
                  <a:srgbClr val="005E6E"/>
                </a:solidFill>
                <a:latin typeface="Rajdhani"/>
                <a:ea typeface="Roboto"/>
              </a:rPr>
              <a:t>  ISOAG Meeting</a:t>
            </a:r>
            <a:endParaRPr lang="en-US"/>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title" idx="4294967295"/>
          </p:nvPr>
        </p:nvSpPr>
        <p:spPr>
          <a:xfrm>
            <a:off x="1550988" y="4567238"/>
            <a:ext cx="5826125" cy="1168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0" i="0" u="none" strike="noStrike" kern="1200" cap="none" spc="0" normalizeH="0" baseline="0" noProof="0" dirty="0">
                <a:ln>
                  <a:noFill/>
                </a:ln>
                <a:solidFill>
                  <a:srgbClr val="91D8AE"/>
                </a:solidFill>
                <a:effectLst/>
                <a:uLnTx/>
                <a:uFillTx/>
                <a:latin typeface="Rajdhani"/>
                <a:ea typeface="Roboto"/>
                <a:cs typeface="Rajdhani" panose="02000000000000000000" pitchFamily="2" charset="77"/>
              </a:rPr>
              <a:t>     Information Security Officer’s</a:t>
            </a: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0" i="0" u="none" strike="noStrike" kern="1200" cap="none" spc="0" normalizeH="0" baseline="0" noProof="0" dirty="0">
                <a:ln>
                  <a:noFill/>
                </a:ln>
                <a:solidFill>
                  <a:srgbClr val="91D8AE"/>
                </a:solidFill>
                <a:effectLst/>
                <a:uLnTx/>
                <a:uFillTx/>
                <a:latin typeface="Rajdhani" panose="02000000000000000000" pitchFamily="2" charset="77"/>
                <a:ea typeface="Roboto" panose="02000000000000000000" pitchFamily="2" charset="0"/>
                <a:cs typeface="Rajdhani" panose="02000000000000000000" pitchFamily="2" charset="77"/>
              </a:rPr>
              <a:t>Advisory Group </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3200" b="0" i="0" u="none" strike="noStrike" kern="1200" cap="none" spc="0" normalizeH="0" baseline="0" noProof="0" dirty="0">
              <a:ln>
                <a:noFill/>
              </a:ln>
              <a:solidFill>
                <a:srgbClr val="105A70"/>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Tree>
    <p:extLst>
      <p:ext uri="{BB962C8B-B14F-4D97-AF65-F5344CB8AC3E}">
        <p14:creationId xmlns:p14="http://schemas.microsoft.com/office/powerpoint/2010/main" val="215915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61B21-AC9C-9E10-888F-73A79A7356E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D52A41-C6A8-27B4-A53D-43FA6302F8C7}"/>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3265351-1964-E28E-4BF0-63F072E41FD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A40C9ED-BC91-6009-CBB4-31315756678A}"/>
              </a:ext>
            </a:extLst>
          </p:cNvPr>
          <p:cNvSpPr>
            <a:spLocks noGrp="1"/>
          </p:cNvSpPr>
          <p:nvPr>
            <p:ph type="title"/>
          </p:nvPr>
        </p:nvSpPr>
        <p:spPr>
          <a:xfrm>
            <a:off x="574674" y="-292100"/>
            <a:ext cx="11039475" cy="292100"/>
          </a:xfrm>
        </p:spPr>
        <p:txBody>
          <a:bodyPr vert="horz" lIns="0" tIns="45720" rIns="0" bIns="45720" rtlCol="0" anchor="b">
            <a:noAutofit/>
          </a:bodyPr>
          <a:lstStyle/>
          <a:p>
            <a:r>
              <a:rPr lang="en-US" dirty="0"/>
              <a:t>GDIT Managed Security Services</a:t>
            </a:r>
          </a:p>
        </p:txBody>
      </p:sp>
      <p:sp>
        <p:nvSpPr>
          <p:cNvPr id="10" name="TextBox 9">
            <a:extLst>
              <a:ext uri="{FF2B5EF4-FFF2-40B4-BE49-F238E27FC236}">
                <a16:creationId xmlns:a16="http://schemas.microsoft.com/office/drawing/2014/main" id="{3FC8834A-BDE6-67E8-03F5-32FC7BF9D52F}"/>
              </a:ext>
            </a:extLst>
          </p:cNvPr>
          <p:cNvSpPr txBox="1"/>
          <p:nvPr/>
        </p:nvSpPr>
        <p:spPr>
          <a:xfrm>
            <a:off x="8086725" y="1104008"/>
            <a:ext cx="3761013" cy="4227952"/>
          </a:xfrm>
          <a:prstGeom prst="rect">
            <a:avLst/>
          </a:prstGeom>
          <a:noFill/>
          <a:ln>
            <a:solidFill>
              <a:schemeClr val="tx1"/>
            </a:solidFill>
          </a:ln>
        </p:spPr>
        <p:txBody>
          <a:bodyPr wrap="square">
            <a:spAutoFit/>
          </a:bodyPr>
          <a:lstStyle/>
          <a:p>
            <a:pPr marL="11430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GDIT’s Key Goals to Support VITA’s Managed Security Services</a:t>
            </a:r>
          </a:p>
          <a:p>
            <a:pPr marL="171450" marR="0" lvl="0" indent="-171450" algn="just" defTabSz="914400"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Automation</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Bring automation throughout VITA security tooling and operations - leverage Splunk SOAR capabilities to scale threat protection across VITA’s Enterprise</a:t>
            </a:r>
          </a:p>
          <a:p>
            <a:pPr marL="171450" marR="0" lvl="0" indent="-171450" algn="just" defTabSz="914400"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Integration</a:t>
            </a:r>
            <a:r>
              <a:rPr kumimoji="0" lang="en-US" sz="12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Leverage VITA’s existing investments across the COV as much as possible focused on integration and advancement - eliminate proprietary systems and share security data to ensure the maximum integration and effective use of cybersecurity-related data</a:t>
            </a:r>
          </a:p>
          <a:p>
            <a:pPr marL="171450" marR="0" lvl="0" indent="-171450" algn="just" defTabSz="914400"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Innovation</a:t>
            </a:r>
            <a:r>
              <a:rPr kumimoji="0" lang="en-US" sz="12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Bring innovative cybersecurity capabilities leveraging AI/ML, advanced threat intelligence, cloud-native security tools, and advanced Zero Trust maturity</a:t>
            </a:r>
          </a:p>
          <a:p>
            <a:pPr marL="171450" marR="0" lvl="0" indent="-1714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Zero Trust Maturity </a:t>
            </a:r>
            <a:r>
              <a:rPr kumimoji="0" lang="en-US" sz="12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Implement mature Zero Trust integrations, playbooks, and architectures to advance VITA’s Zero Trust maturity strategy</a:t>
            </a:r>
          </a:p>
        </p:txBody>
      </p:sp>
      <p:pic>
        <p:nvPicPr>
          <p:cNvPr id="3" name="Picture 2" descr="Circle graph Graph showing VITA/GDIT in the bullseye with 22 touchpoints in the steps moving outwards. including Strategies, Governance and Compliance, Enhanced Cyber Capabilites, and effective operations">
            <a:extLst>
              <a:ext uri="{FF2B5EF4-FFF2-40B4-BE49-F238E27FC236}">
                <a16:creationId xmlns:a16="http://schemas.microsoft.com/office/drawing/2014/main" id="{72F3FD62-04CA-4669-E78D-DECA18C406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37" y="0"/>
            <a:ext cx="7875814" cy="6435968"/>
          </a:xfrm>
          <a:prstGeom prst="rect">
            <a:avLst/>
          </a:prstGeom>
          <a:noFill/>
          <a:ln>
            <a:noFill/>
          </a:ln>
        </p:spPr>
      </p:pic>
    </p:spTree>
    <p:extLst>
      <p:ext uri="{BB962C8B-B14F-4D97-AF65-F5344CB8AC3E}">
        <p14:creationId xmlns:p14="http://schemas.microsoft.com/office/powerpoint/2010/main" val="425987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E276-18B7-D692-F840-2BC0FA9E60E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3B794-0659-86F4-78AC-2F4302460D64}"/>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631D9EAC-3180-87BD-18FD-045D6C4D5BD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468C540E-911D-DEAE-C5E1-43566EB0AC02}"/>
              </a:ext>
            </a:extLst>
          </p:cNvPr>
          <p:cNvSpPr txBox="1">
            <a:spLocks noGrp="1"/>
          </p:cNvSpPr>
          <p:nvPr>
            <p:ph type="title" idx="4294967295"/>
          </p:nvPr>
        </p:nvSpPr>
        <p:spPr>
          <a:xfrm>
            <a:off x="7962900" y="751792"/>
            <a:ext cx="3819525" cy="5354415"/>
          </a:xfrm>
          <a:prstGeom prst="rect">
            <a:avLst/>
          </a:prstGeom>
          <a:noFill/>
          <a:ln>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Benefits to GDIT’s Integrated Managed Security Services</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Automate and Innovate</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enhancements while adapting to VITA’s ever changing and evolving Managed Environment</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Leverage</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the tools as part of Security Engineering capability</a:t>
            </a:r>
          </a:p>
          <a:p>
            <a:pPr marL="742950" marR="0" lvl="1"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CrowdStrike</a:t>
            </a:r>
          </a:p>
          <a:p>
            <a:pPr marL="742950" marR="0" lvl="1"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Tenable One</a:t>
            </a:r>
          </a:p>
          <a:p>
            <a:pPr marL="742950" marR="0" lvl="1"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Splunk</a:t>
            </a:r>
          </a:p>
          <a:p>
            <a:pPr marL="742950" marR="0" lvl="1"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Palo Alto Next Generation Firewalls</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Align</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with VITA’s current strategic investments and allow for a more seamless transition to VITA’s desired future security state</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Collaborate</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with VITA and COV Agencies to support the deployment, configuration, and management of Security Services for the Commonwealth</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Integrate</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of tools and technologies into GDIT’s operations-based framework to support seamless implementation of tools into the effective delivery of SOC services</a:t>
            </a:r>
          </a:p>
        </p:txBody>
      </p:sp>
      <p:pic>
        <p:nvPicPr>
          <p:cNvPr id="2" name="Picture 1" descr="Graph showing threat detection and response fuctionality and the groups, platforms, and tools utilized within the process">
            <a:extLst>
              <a:ext uri="{FF2B5EF4-FFF2-40B4-BE49-F238E27FC236}">
                <a16:creationId xmlns:a16="http://schemas.microsoft.com/office/drawing/2014/main" id="{8589F9C4-D067-E6E7-DB1E-DB7099C5D133}"/>
              </a:ext>
            </a:extLst>
          </p:cNvPr>
          <p:cNvPicPr>
            <a:picLocks noChangeAspect="1"/>
          </p:cNvPicPr>
          <p:nvPr/>
        </p:nvPicPr>
        <p:blipFill>
          <a:blip r:embed="rId3"/>
          <a:stretch>
            <a:fillRect/>
          </a:stretch>
        </p:blipFill>
        <p:spPr>
          <a:xfrm>
            <a:off x="142232" y="0"/>
            <a:ext cx="7510710" cy="6469246"/>
          </a:xfrm>
          <a:prstGeom prst="rect">
            <a:avLst/>
          </a:prstGeom>
        </p:spPr>
      </p:pic>
    </p:spTree>
    <p:extLst>
      <p:ext uri="{BB962C8B-B14F-4D97-AF65-F5344CB8AC3E}">
        <p14:creationId xmlns:p14="http://schemas.microsoft.com/office/powerpoint/2010/main" val="381947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B2D9-C885-52F8-BD74-E3B41CE9C9A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140B51-9F2D-729F-D965-D6CA00F036F5}"/>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841F7060-BD43-FC7D-C200-CFAD0A3CCBC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pic>
        <p:nvPicPr>
          <p:cNvPr id="6" name="Picture 5" descr="a graph showing the GDIT stepped security model. 1 Reactive 2 Data Driven 3 Proactive 4 Optimized 5 Outcome based Servces">
            <a:extLst>
              <a:ext uri="{FF2B5EF4-FFF2-40B4-BE49-F238E27FC236}">
                <a16:creationId xmlns:a16="http://schemas.microsoft.com/office/drawing/2014/main" id="{795AC6DB-31D7-85A2-EC71-0D03C42B401A}"/>
              </a:ext>
            </a:extLst>
          </p:cNvPr>
          <p:cNvPicPr>
            <a:picLocks noChangeAspect="1"/>
          </p:cNvPicPr>
          <p:nvPr/>
        </p:nvPicPr>
        <p:blipFill>
          <a:blip r:embed="rId3"/>
          <a:stretch>
            <a:fillRect/>
          </a:stretch>
        </p:blipFill>
        <p:spPr>
          <a:xfrm>
            <a:off x="342900" y="59176"/>
            <a:ext cx="7667626" cy="6360673"/>
          </a:xfrm>
          <a:prstGeom prst="rect">
            <a:avLst/>
          </a:prstGeom>
        </p:spPr>
      </p:pic>
      <p:sp>
        <p:nvSpPr>
          <p:cNvPr id="8" name="TextBox 7">
            <a:extLst>
              <a:ext uri="{FF2B5EF4-FFF2-40B4-BE49-F238E27FC236}">
                <a16:creationId xmlns:a16="http://schemas.microsoft.com/office/drawing/2014/main" id="{8165B020-3141-48E9-F311-521E4227AD15}"/>
              </a:ext>
            </a:extLst>
          </p:cNvPr>
          <p:cNvSpPr txBox="1"/>
          <p:nvPr/>
        </p:nvSpPr>
        <p:spPr>
          <a:xfrm>
            <a:off x="8229600" y="890356"/>
            <a:ext cx="3810000" cy="5077287"/>
          </a:xfrm>
          <a:prstGeom prst="rect">
            <a:avLst/>
          </a:prstGeom>
          <a:noFill/>
          <a:ln>
            <a:solidFill>
              <a:schemeClr val="tx1"/>
            </a:solidFill>
          </a:ln>
        </p:spPr>
        <p:txBody>
          <a:bodyPr wrap="square">
            <a:spAutoFit/>
          </a:bodyPr>
          <a:lstStyle/>
          <a:p>
            <a:pPr marL="11430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GDIT’s Steps to Support VITA’s Security Maturity Strategy</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Level 1</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Reactive</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Identify opportunities to mature processes, provide data visualization and reporting, integrate cybersecurity technology capabilities, and baseline configurations for each of our services</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Level 2</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Data-Driven -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Visibility and transparency drive decision-ready data for VITA and provides a foundation for analysis of service performance and comparison to the baselines</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Level 3</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Proactive</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Transitions the cybersecurity services into a mode of tailored visualization, automation, and leveraged AI - shift to data-centric decision methodologies to help inform VITA</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Level 4</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Optimized</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Data-driven improvement and integrated strategic procurement and financial planning - identify customer-centered capabilities to drive efficiencies and automated service delivery</a:t>
            </a:r>
          </a:p>
          <a:p>
            <a:pPr marL="2857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Level 5</a:t>
            </a:r>
            <a:r>
              <a:rPr kumimoji="0" lang="en-US" sz="1200" b="0"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1200" b="1" i="1"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Outcome-Based Services</a:t>
            </a:r>
            <a:r>
              <a:rPr kumimoji="0" lang="en-US" sz="1200" b="0" i="0" u="none" strike="noStrike" kern="1200" cap="none" spc="0" normalizeH="0" baseline="0" noProof="0" dirty="0">
                <a:ln>
                  <a:noFill/>
                </a:ln>
                <a:solidFill>
                  <a:srgbClr val="474A4C"/>
                </a:solidFill>
                <a:effectLst/>
                <a:uLnTx/>
                <a:uFillTx/>
                <a:latin typeface="Calibri" panose="020F0502020204030204" pitchFamily="34" charset="0"/>
                <a:ea typeface="Calibri" panose="020F0502020204030204" pitchFamily="34" charset="0"/>
                <a:cs typeface="Arial" panose="020B0604020202020204" pitchFamily="34" charset="0"/>
              </a:rPr>
              <a:t> - Build upon the optimized services into an “As a service” model - focus on quality, cost reduction, dynamic scaling, and business value mapping for optimized outcomes</a:t>
            </a:r>
          </a:p>
        </p:txBody>
      </p:sp>
      <p:sp>
        <p:nvSpPr>
          <p:cNvPr id="2" name="Title 1">
            <a:extLst>
              <a:ext uri="{FF2B5EF4-FFF2-40B4-BE49-F238E27FC236}">
                <a16:creationId xmlns:a16="http://schemas.microsoft.com/office/drawing/2014/main" id="{FFF538FE-5BD1-4550-C2C4-02FBA1B377D7}"/>
              </a:ext>
            </a:extLst>
          </p:cNvPr>
          <p:cNvSpPr>
            <a:spLocks noGrp="1"/>
          </p:cNvSpPr>
          <p:nvPr>
            <p:ph type="title"/>
          </p:nvPr>
        </p:nvSpPr>
        <p:spPr>
          <a:xfrm>
            <a:off x="574674" y="-292100"/>
            <a:ext cx="11039475" cy="292100"/>
          </a:xfrm>
        </p:spPr>
        <p:txBody>
          <a:bodyPr vert="horz" lIns="0" tIns="45720" rIns="0" bIns="45720" rtlCol="0" anchor="b">
            <a:noAutofit/>
          </a:bodyPr>
          <a:lstStyle/>
          <a:p>
            <a:r>
              <a:rPr lang="en-US" dirty="0"/>
              <a:t>GDIT Cybersecurity Model</a:t>
            </a:r>
          </a:p>
        </p:txBody>
      </p:sp>
    </p:spTree>
    <p:extLst>
      <p:ext uri="{BB962C8B-B14F-4D97-AF65-F5344CB8AC3E}">
        <p14:creationId xmlns:p14="http://schemas.microsoft.com/office/powerpoint/2010/main" val="423667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6A083F-D3A5-B6B0-5C78-394E8E04448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FAFD-D4FA-49E9-B462-919008765615}" type="slidenum">
              <a:rPr kumimoji="0" lang="en-GB" sz="600" b="0" i="0" u="none" strike="noStrike" kern="1200" cap="none" spc="0" normalizeH="0" baseline="0" noProof="0" smtClean="0">
                <a:ln>
                  <a:noFill/>
                </a:ln>
                <a:solidFill>
                  <a:srgbClr val="474A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600" b="0" i="0" u="none" strike="noStrike" kern="1200" cap="none" spc="0" normalizeH="0" baseline="0" noProof="0">
              <a:ln>
                <a:noFill/>
              </a:ln>
              <a:solidFill>
                <a:srgbClr val="474A4C"/>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0AB4465-511D-E890-1E2F-5FE90CCB056C}"/>
              </a:ext>
            </a:extLst>
          </p:cNvPr>
          <p:cNvSpPr>
            <a:spLocks noGrp="1"/>
          </p:cNvSpPr>
          <p:nvPr>
            <p:ph type="title" idx="4294967295"/>
          </p:nvPr>
        </p:nvSpPr>
        <p:spPr>
          <a:xfrm>
            <a:off x="574674" y="-292100"/>
            <a:ext cx="11039475" cy="292100"/>
          </a:xfrm>
        </p:spPr>
        <p:txBody>
          <a:bodyPr vert="horz" lIns="0" tIns="45720" rIns="0" bIns="45720" rtlCol="0" anchor="b">
            <a:noAutofit/>
          </a:bodyPr>
          <a:lstStyle/>
          <a:p>
            <a:r>
              <a:rPr lang="en-US" dirty="0"/>
              <a:t>GDIT/ Art of the possible</a:t>
            </a:r>
          </a:p>
        </p:txBody>
      </p:sp>
      <p:sp>
        <p:nvSpPr>
          <p:cNvPr id="4" name="Footer Placeholder 3">
            <a:extLst>
              <a:ext uri="{FF2B5EF4-FFF2-40B4-BE49-F238E27FC236}">
                <a16:creationId xmlns:a16="http://schemas.microsoft.com/office/drawing/2014/main" id="{B2AC8E25-8D34-D8C0-20F0-B77D3E7299C2}"/>
              </a:ext>
            </a:extLst>
          </p:cNvPr>
          <p:cNvSpPr>
            <a:spLocks noGrp="1"/>
          </p:cNvSpPr>
          <p:nvPr>
            <p:ph type="ftr" sz="quarter" idx="4294967295"/>
          </p:nvPr>
        </p:nvSpPr>
        <p:spPr>
          <a:xfrm>
            <a:off x="0" y="6419850"/>
            <a:ext cx="2566988"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74A4C">
                    <a:tint val="75000"/>
                  </a:srgbClr>
                </a:solidFill>
                <a:effectLst/>
                <a:uLnTx/>
                <a:uFillTx/>
                <a:latin typeface="Arial" panose="020B0604020202020204"/>
                <a:ea typeface="+mn-ea"/>
                <a:cs typeface="+mn-cs"/>
              </a:rPr>
              <a:t>GDIT Sensitive or Proprietary</a:t>
            </a:r>
            <a:endParaRPr kumimoji="0" lang="en-GB" sz="600" b="0" i="0" u="none" strike="noStrike" kern="1200" cap="none" spc="0" normalizeH="0" baseline="0" noProof="0">
              <a:ln>
                <a:noFill/>
              </a:ln>
              <a:solidFill>
                <a:srgbClr val="474A4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7340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ustom Design">
  <a:themeElements>
    <a:clrScheme name="GDIT">
      <a:dk1>
        <a:srgbClr val="474A4C"/>
      </a:dk1>
      <a:lt1>
        <a:srgbClr val="FFFFFF"/>
      </a:lt1>
      <a:dk2>
        <a:srgbClr val="737678"/>
      </a:dk2>
      <a:lt2>
        <a:srgbClr val="E7E6E6"/>
      </a:lt2>
      <a:accent1>
        <a:srgbClr val="D7DADC"/>
      </a:accent1>
      <a:accent2>
        <a:srgbClr val="FF9B1F"/>
      </a:accent2>
      <a:accent3>
        <a:srgbClr val="2D4F68"/>
      </a:accent3>
      <a:accent4>
        <a:srgbClr val="1D252C"/>
      </a:accent4>
      <a:accent5>
        <a:srgbClr val="F5F8FA"/>
      </a:accent5>
      <a:accent6>
        <a:srgbClr val="737678"/>
      </a:accent6>
      <a:hlink>
        <a:srgbClr val="0563C1"/>
      </a:hlink>
      <a:folHlink>
        <a:srgbClr val="954F72"/>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Warm Grey">
      <a:srgbClr val="E6E4E1"/>
    </a:custClr>
    <a:custClr name="Custom Color 2">
      <a:srgbClr val="2D4F68"/>
    </a:custClr>
    <a:custClr name="Custom Color 3">
      <a:srgbClr val="C63467"/>
    </a:custClr>
    <a:custClr name="Custom Color 4">
      <a:srgbClr val="D56115"/>
    </a:custClr>
    <a:custClr name="Custom Color 5">
      <a:srgbClr val="F3D535"/>
    </a:custClr>
    <a:custClr name="Custom Color 6">
      <a:srgbClr val="445825"/>
    </a:custClr>
    <a:custClr name="Custom Color 7">
      <a:srgbClr val="38FFEA"/>
    </a:custClr>
    <a:custClr name="Custom Color 8">
      <a:srgbClr val="FF2965"/>
    </a:custClr>
    <a:custClr name="Custom Color 9">
      <a:srgbClr val="FFA51F"/>
    </a:custClr>
    <a:custClr name="Custom Color 10">
      <a:srgbClr val="FFF707"/>
    </a:custClr>
    <a:custClr name="Custom Color 11">
      <a:srgbClr val="39FF14"/>
    </a:custClr>
  </a:custClrLst>
  <a:extLst>
    <a:ext uri="{05A4C25C-085E-4340-85A3-A5531E510DB2}">
      <thm15:themeFamily xmlns:thm15="http://schemas.microsoft.com/office/thememl/2012/main" name="workingV3-2025 GDIT Branded PPT Template-Generic" id="{D9886247-39EA-4AD5-B6D2-C512EADBFB5D}" vid="{0D27BCE6-9B4A-486F-B0D5-1BCD161A8234}"/>
    </a:ext>
  </a:extLst>
</a:theme>
</file>

<file path=ppt/theme/theme9.xml><?xml version="1.0" encoding="utf-8"?>
<a:theme xmlns:a="http://schemas.openxmlformats.org/drawingml/2006/main" name="1_Custom Design">
  <a:themeElements>
    <a:clrScheme name="GDIT">
      <a:dk1>
        <a:srgbClr val="474A4C"/>
      </a:dk1>
      <a:lt1>
        <a:srgbClr val="FFFFFF"/>
      </a:lt1>
      <a:dk2>
        <a:srgbClr val="737678"/>
      </a:dk2>
      <a:lt2>
        <a:srgbClr val="E7E6E6"/>
      </a:lt2>
      <a:accent1>
        <a:srgbClr val="D7DADC"/>
      </a:accent1>
      <a:accent2>
        <a:srgbClr val="FF9B1F"/>
      </a:accent2>
      <a:accent3>
        <a:srgbClr val="2D4F68"/>
      </a:accent3>
      <a:accent4>
        <a:srgbClr val="1D252C"/>
      </a:accent4>
      <a:accent5>
        <a:srgbClr val="F5F8FA"/>
      </a:accent5>
      <a:accent6>
        <a:srgbClr val="73767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Warm Grey">
      <a:srgbClr val="E6E4E1"/>
    </a:custClr>
    <a:custClr name="Custom Color 2">
      <a:srgbClr val="2D4F68"/>
    </a:custClr>
    <a:custClr name="Custom Color 3">
      <a:srgbClr val="C63467"/>
    </a:custClr>
    <a:custClr name="Custom Color 4">
      <a:srgbClr val="D56115"/>
    </a:custClr>
    <a:custClr name="Custom Color 5">
      <a:srgbClr val="F3D535"/>
    </a:custClr>
    <a:custClr name="Custom Color 6">
      <a:srgbClr val="445825"/>
    </a:custClr>
    <a:custClr name="Custom Color 7">
      <a:srgbClr val="38FFEA"/>
    </a:custClr>
    <a:custClr name="Custom Color 8">
      <a:srgbClr val="FF2965"/>
    </a:custClr>
    <a:custClr name="Custom Color 9">
      <a:srgbClr val="FFA51F"/>
    </a:custClr>
    <a:custClr name="Custom Color 10">
      <a:srgbClr val="FFF707"/>
    </a:custClr>
    <a:custClr name="Custom Color 11">
      <a:srgbClr val="39FF14"/>
    </a:custClr>
  </a:custClrLst>
  <a:extLst>
    <a:ext uri="{05A4C25C-085E-4340-85A3-A5531E510DB2}">
      <thm15:themeFamily xmlns:thm15="http://schemas.microsoft.com/office/thememl/2012/main" name="KristinOMell - 2024 GDIT-Branded PPT Template-Civil.potx" id="{88E76FD2-8A4A-4F98-90C4-B5F2850CACD4}" vid="{A91C2117-3C89-45FC-9E2B-40CEA84FA9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7" ma:contentTypeDescription="Create a new document." ma:contentTypeScope="" ma:versionID="6162eefe4352ef0f65b18fdbe9998e4c">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c8c97045042f38d50cf7f9a66f6b074"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180A3-8B3F-4013-938D-527AB89A3C9E}">
  <ds:schemaRefs>
    <ds:schemaRef ds:uri="http://schemas.microsoft.com/office/2006/metadata/properties"/>
    <ds:schemaRef ds:uri="http://schemas.openxmlformats.org/package/2006/metadata/core-properties"/>
    <ds:schemaRef ds:uri="http://schemas.microsoft.com/office/infopath/2007/PartnerControls"/>
    <ds:schemaRef ds:uri="6853fc23-683a-4e3a-9aad-db351676e340"/>
    <ds:schemaRef ds:uri="http://purl.org/dc/terms/"/>
    <ds:schemaRef ds:uri="http://www.w3.org/XML/1998/namespace"/>
    <ds:schemaRef ds:uri="http://schemas.microsoft.com/office/2006/documentManagement/types"/>
    <ds:schemaRef ds:uri="http://purl.org/dc/elements/1.1/"/>
    <ds:schemaRef ds:uri="55189681-0511-4fd4-92c1-48b020ced7c2"/>
    <ds:schemaRef ds:uri="http://purl.org/dc/dcmitype/"/>
  </ds:schemaRefs>
</ds:datastoreItem>
</file>

<file path=customXml/itemProps2.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3.xml><?xml version="1.0" encoding="utf-8"?>
<ds:datastoreItem xmlns:ds="http://schemas.openxmlformats.org/officeDocument/2006/customXml" ds:itemID="{DE0B4B52-052F-4658-8D3B-93AC215D7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3fc23-683a-4e3a-9aad-db351676e340"/>
    <ds:schemaRef ds:uri="55189681-0511-4fd4-92c1-48b020ced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otalTime>22949</TotalTime>
  <Words>3625</Words>
  <Application>Microsoft Office PowerPoint</Application>
  <PresentationFormat>Widescreen</PresentationFormat>
  <Paragraphs>525</Paragraphs>
  <Slides>51</Slides>
  <Notes>25</Notes>
  <HiddenSlides>6</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51</vt:i4>
      </vt:variant>
    </vt:vector>
  </HeadingPairs>
  <TitlesOfParts>
    <vt:vector size="77" baseType="lpstr">
      <vt:lpstr>Aptos</vt:lpstr>
      <vt:lpstr>Aptos Display</vt:lpstr>
      <vt:lpstr>Arial</vt:lpstr>
      <vt:lpstr>Arial,Sans-Serif</vt:lpstr>
      <vt:lpstr>Calibri</vt:lpstr>
      <vt:lpstr>Haas Grot Disp 55 Roman</vt:lpstr>
      <vt:lpstr>Haas Grot Disp 75 Bold</vt:lpstr>
      <vt:lpstr>Helvetica</vt:lpstr>
      <vt:lpstr>Rajdhani</vt:lpstr>
      <vt:lpstr>Rajdhani SemiBold</vt:lpstr>
      <vt:lpstr>roboto</vt:lpstr>
      <vt:lpstr>roboto</vt:lpstr>
      <vt:lpstr>Roboto Light</vt:lpstr>
      <vt:lpstr>Roboto Medium</vt:lpstr>
      <vt:lpstr>Times New Roman</vt:lpstr>
      <vt:lpstr>Wingdings</vt:lpstr>
      <vt:lpstr>6_Tenable Ignite Theme</vt:lpstr>
      <vt:lpstr>CrowdStrike 2020 - Dark</vt:lpstr>
      <vt:lpstr>Office Theme</vt:lpstr>
      <vt:lpstr>Office Theme</vt:lpstr>
      <vt:lpstr>1_Office Theme</vt:lpstr>
      <vt:lpstr>5_Office Theme</vt:lpstr>
      <vt:lpstr>2_Office Theme</vt:lpstr>
      <vt:lpstr>2_Custom Design</vt:lpstr>
      <vt:lpstr>1_Custom Design</vt:lpstr>
      <vt:lpstr>3_Office Theme</vt:lpstr>
      <vt:lpstr>Information Security Officer's  Advisory Group</vt:lpstr>
      <vt:lpstr>   Agenda                                            Presenter</vt:lpstr>
      <vt:lpstr>MSS ISOAG</vt:lpstr>
      <vt:lpstr>                           CYBER   Secure today.  Smarter tomorrow.</vt:lpstr>
      <vt:lpstr>Secure today smarter tomorrow</vt:lpstr>
      <vt:lpstr>GDIT Managed Security Services</vt:lpstr>
      <vt:lpstr>Benefits to GDIT’s Integrated Managed Security Services Automate and Innovate enhancements while adapting to VITA’s ever changing and evolving Managed Environment Leverage the tools as part of Security Engineering capability CrowdStrike Tenable One Splunk Palo Alto Next Generation Firewalls Align with VITA’s current strategic investments and allow for a more seamless transition to VITA’s desired future security state Collaborate with VITA and COV Agencies to support the deployment, configuration, and management of Security Services for the Commonwealth Integrate of tools and technologies into GDIT’s operations-based framework to support seamless implementation of tools into the effective delivery of SOC services</vt:lpstr>
      <vt:lpstr>GDIT Cybersecurity Model</vt:lpstr>
      <vt:lpstr>GDIT/ Art of the possible</vt:lpstr>
      <vt:lpstr>May 2026 ISOAG</vt:lpstr>
      <vt:lpstr>Outlined Responsibility</vt:lpstr>
      <vt:lpstr>Physical Breach</vt:lpstr>
      <vt:lpstr>Determine Type of Breach</vt:lpstr>
      <vt:lpstr>Person-to-Person</vt:lpstr>
      <vt:lpstr>Access to COV Device</vt:lpstr>
      <vt:lpstr>Access to COV Networks</vt:lpstr>
      <vt:lpstr>Unmanned Vehicle Access</vt:lpstr>
      <vt:lpstr>Keys for ISOs</vt:lpstr>
      <vt:lpstr>Questions</vt:lpstr>
      <vt:lpstr>Okta Authentication Modernization: Saying Goodbye to SMS &amp; Voice</vt:lpstr>
      <vt:lpstr>Agenda</vt:lpstr>
      <vt:lpstr>Background, review &amp; challenges</vt:lpstr>
      <vt:lpstr>Agile planning &amp; implementation</vt:lpstr>
      <vt:lpstr>Ongoing support </vt:lpstr>
      <vt:lpstr>Accomplishments &amp; lessons learned</vt:lpstr>
      <vt:lpstr>Thank you!</vt:lpstr>
      <vt:lpstr>Security Products and Services Updates</vt:lpstr>
      <vt:lpstr>Vendor Workshops</vt:lpstr>
      <vt:lpstr>SPAS Office hours </vt:lpstr>
      <vt:lpstr>Splunk Dashboard Walkthrough</vt:lpstr>
      <vt:lpstr>Splunk as the Enterprise SIEM  </vt:lpstr>
      <vt:lpstr>Splunk Agency Dashboard Walkthrough </vt:lpstr>
      <vt:lpstr>Additional FAQs</vt:lpstr>
      <vt:lpstr>Training and Additional Resources </vt:lpstr>
      <vt:lpstr>Questions</vt:lpstr>
      <vt:lpstr>Announcements</vt:lpstr>
      <vt:lpstr>Pluralsight  </vt:lpstr>
      <vt:lpstr>Threat Intelligence</vt:lpstr>
      <vt:lpstr>Top 5 Vulnerabilities  </vt:lpstr>
      <vt:lpstr> Managing Disabled Accounts in COV AD and M365</vt:lpstr>
      <vt:lpstr>Virginia Cyber Security Partnership (VCSP)</vt:lpstr>
      <vt:lpstr>Survey</vt:lpstr>
      <vt:lpstr>Upcoming Events</vt:lpstr>
      <vt:lpstr>Upcoming Governance Office Hours </vt:lpstr>
      <vt:lpstr>IS Orientation</vt:lpstr>
      <vt:lpstr>Service Tower SOC Report Review Sessions</vt:lpstr>
      <vt:lpstr> Security Services Fair</vt:lpstr>
      <vt:lpstr> COV Information Security Conference</vt:lpstr>
      <vt:lpstr>Information Security Conference 2026</vt:lpstr>
      <vt:lpstr>  MEETING     ADJOURNED</vt:lpstr>
      <vt:lpstr>     Information Security Officer’s Advisory Group  </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29</cp:revision>
  <dcterms:created xsi:type="dcterms:W3CDTF">2022-05-31T17:21:45Z</dcterms:created>
  <dcterms:modified xsi:type="dcterms:W3CDTF">2026-05-13T15:22:13Z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